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charts/chart1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68" r:id="rId3"/>
    <p:sldId id="269" r:id="rId4"/>
    <p:sldId id="270" r:id="rId5"/>
    <p:sldId id="274" r:id="rId6"/>
    <p:sldId id="303" r:id="rId7"/>
    <p:sldId id="262" r:id="rId8"/>
    <p:sldId id="300" r:id="rId9"/>
    <p:sldId id="301" r:id="rId10"/>
    <p:sldId id="265" r:id="rId11"/>
    <p:sldId id="307" r:id="rId12"/>
    <p:sldId id="314" r:id="rId13"/>
    <p:sldId id="273" r:id="rId14"/>
    <p:sldId id="315" r:id="rId15"/>
    <p:sldId id="316" r:id="rId16"/>
    <p:sldId id="311" r:id="rId17"/>
    <p:sldId id="312" r:id="rId18"/>
    <p:sldId id="308"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1" r:id="rId32"/>
    <p:sldId id="292" r:id="rId33"/>
    <p:sldId id="293" r:id="rId34"/>
    <p:sldId id="306" r:id="rId35"/>
    <p:sldId id="294" r:id="rId36"/>
    <p:sldId id="305" r:id="rId37"/>
    <p:sldId id="309" r:id="rId38"/>
    <p:sldId id="297" r:id="rId39"/>
    <p:sldId id="298" r:id="rId40"/>
    <p:sldId id="299" r:id="rId41"/>
    <p:sldId id="30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008000"/>
    <a:srgbClr val="9999FF"/>
    <a:srgbClr val="D0C4FC"/>
    <a:srgbClr val="FFFFFF"/>
    <a:srgbClr val="32C896"/>
    <a:srgbClr val="C5F8FB"/>
    <a:srgbClr val="44BCF2"/>
    <a:srgbClr val="C3F2FD"/>
    <a:srgbClr val="C2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91534" autoAdjust="0"/>
  </p:normalViewPr>
  <p:slideViewPr>
    <p:cSldViewPr>
      <p:cViewPr varScale="1">
        <p:scale>
          <a:sx n="106" d="100"/>
          <a:sy n="106" d="100"/>
        </p:scale>
        <p:origin x="2022" y="96"/>
      </p:cViewPr>
      <p:guideLst>
        <p:guide orient="horz" pos="2160"/>
        <p:guide pos="2880"/>
      </p:guideLst>
    </p:cSldViewPr>
  </p:slideViewPr>
  <p:notesTextViewPr>
    <p:cViewPr>
      <p:scale>
        <a:sx n="20" d="100"/>
        <a:sy n="20" d="100"/>
      </p:scale>
      <p:origin x="0" y="0"/>
    </p:cViewPr>
  </p:notesTextViewPr>
  <p:sorterViewPr>
    <p:cViewPr>
      <p:scale>
        <a:sx n="66" d="100"/>
        <a:sy n="66" d="100"/>
      </p:scale>
      <p:origin x="0" y="0"/>
    </p:cViewPr>
  </p:sorterViewPr>
  <p:notesViewPr>
    <p:cSldViewPr>
      <p:cViewPr>
        <p:scale>
          <a:sx n="80" d="100"/>
          <a:sy n="80" d="100"/>
        </p:scale>
        <p:origin x="-1290" y="12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Ex1.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2.2563969625408217E-4"/>
          <c:y val="3.569568659037884E-2"/>
          <c:w val="0.93130749005096258"/>
          <c:h val="0.7112326060993226"/>
        </c:manualLayout>
      </c:layout>
      <c:bar3DChart>
        <c:barDir val="col"/>
        <c:grouping val="clustered"/>
        <c:varyColors val="0"/>
        <c:ser>
          <c:idx val="0"/>
          <c:order val="0"/>
          <c:tx>
            <c:strRef>
              <c:f>Лист1!$B$1</c:f>
              <c:strCache>
                <c:ptCount val="1"/>
                <c:pt idx="0">
                  <c:v>Доходы</c:v>
                </c:pt>
              </c:strCache>
            </c:strRef>
          </c:tx>
          <c:invertIfNegative val="0"/>
          <c:dLbls>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2021 г.</c:v>
                </c:pt>
                <c:pt idx="1">
                  <c:v>Уточнен. бюджет на 2022 г.</c:v>
                </c:pt>
                <c:pt idx="2">
                  <c:v>Прогноз на 2023 г.</c:v>
                </c:pt>
                <c:pt idx="3">
                  <c:v>Прогноз на 2024 г.</c:v>
                </c:pt>
                <c:pt idx="4">
                  <c:v>Прогноз на 2025 г.</c:v>
                </c:pt>
              </c:strCache>
            </c:strRef>
          </c:cat>
          <c:val>
            <c:numRef>
              <c:f>Лист1!$B$2:$B$6</c:f>
              <c:numCache>
                <c:formatCode>General</c:formatCode>
                <c:ptCount val="5"/>
                <c:pt idx="0">
                  <c:v>701.7</c:v>
                </c:pt>
                <c:pt idx="1">
                  <c:v>774.2</c:v>
                </c:pt>
                <c:pt idx="2" formatCode="0.0">
                  <c:v>1476.3</c:v>
                </c:pt>
                <c:pt idx="3">
                  <c:v>915</c:v>
                </c:pt>
                <c:pt idx="4" formatCode="0.0">
                  <c:v>598.6</c:v>
                </c:pt>
              </c:numCache>
            </c:numRef>
          </c:val>
          <c:extLst>
            <c:ext xmlns:c16="http://schemas.microsoft.com/office/drawing/2014/chart" uri="{C3380CC4-5D6E-409C-BE32-E72D297353CC}">
              <c16:uniqueId val="{00000005-3544-4EB2-84FA-750DEC027C7F}"/>
            </c:ext>
          </c:extLst>
        </c:ser>
        <c:ser>
          <c:idx val="1"/>
          <c:order val="1"/>
          <c:tx>
            <c:strRef>
              <c:f>Лист1!$C$1</c:f>
              <c:strCache>
                <c:ptCount val="1"/>
                <c:pt idx="0">
                  <c:v>Расходы</c:v>
                </c:pt>
              </c:strCache>
            </c:strRef>
          </c:tx>
          <c:invertIfNegative val="0"/>
          <c:dLbls>
            <c:dLbl>
              <c:idx val="0"/>
              <c:layout>
                <c:manualLayout>
                  <c:x val="2.4083918680018898E-2"/>
                  <c:y val="-2.69449972750577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23-4152-B861-1FBD946670A2}"/>
                </c:ext>
              </c:extLst>
            </c:dLbl>
            <c:dLbl>
              <c:idx val="1"/>
              <c:layout>
                <c:manualLayout>
                  <c:x val="1.9833815383544503E-2"/>
                  <c:y val="-1.1757952820057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23-4152-B861-1FBD946670A2}"/>
                </c:ext>
              </c:extLst>
            </c:dLbl>
            <c:dLbl>
              <c:idx val="2"/>
              <c:layout>
                <c:manualLayout>
                  <c:x val="1.5583712087070685E-2"/>
                  <c:y val="-4.7031811280228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23-4152-B861-1FBD946670A2}"/>
                </c:ext>
              </c:extLst>
            </c:dLbl>
            <c:dLbl>
              <c:idx val="3"/>
              <c:layout>
                <c:manualLayout>
                  <c:x val="1.8417114284720072E-2"/>
                  <c:y val="-3.5273858460171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23-4152-B861-1FBD946670A2}"/>
                </c:ext>
              </c:extLst>
            </c:dLbl>
            <c:dLbl>
              <c:idx val="4"/>
              <c:layout>
                <c:manualLayout>
                  <c:x val="5.6668043952984434E-3"/>
                  <c:y val="-2.93948820501425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23-4152-B861-1FBD946670A2}"/>
                </c:ext>
              </c:extLst>
            </c:dLbl>
            <c:spPr>
              <a:noFill/>
              <a:ln>
                <a:noFill/>
              </a:ln>
              <a:effectLst/>
            </c:spPr>
            <c:txPr>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Факт 2021 г.</c:v>
                </c:pt>
                <c:pt idx="1">
                  <c:v>Уточнен. бюджет на 2022 г.</c:v>
                </c:pt>
                <c:pt idx="2">
                  <c:v>Прогноз на 2023 г.</c:v>
                </c:pt>
                <c:pt idx="3">
                  <c:v>Прогноз на 2024 г.</c:v>
                </c:pt>
                <c:pt idx="4">
                  <c:v>Прогноз на 2025 г.</c:v>
                </c:pt>
              </c:strCache>
            </c:strRef>
          </c:cat>
          <c:val>
            <c:numRef>
              <c:f>Лист1!$C$2:$C$6</c:f>
              <c:numCache>
                <c:formatCode>General</c:formatCode>
                <c:ptCount val="5"/>
                <c:pt idx="0">
                  <c:v>690</c:v>
                </c:pt>
                <c:pt idx="1">
                  <c:v>764.6</c:v>
                </c:pt>
                <c:pt idx="2">
                  <c:v>1484</c:v>
                </c:pt>
                <c:pt idx="3">
                  <c:v>915</c:v>
                </c:pt>
                <c:pt idx="4" formatCode="0.0">
                  <c:v>598.6</c:v>
                </c:pt>
              </c:numCache>
            </c:numRef>
          </c:val>
          <c:extLst>
            <c:ext xmlns:c16="http://schemas.microsoft.com/office/drawing/2014/chart" uri="{C3380CC4-5D6E-409C-BE32-E72D297353CC}">
              <c16:uniqueId val="{0000000B-3544-4EB2-84FA-750DEC027C7F}"/>
            </c:ext>
          </c:extLst>
        </c:ser>
        <c:dLbls>
          <c:showLegendKey val="0"/>
          <c:showVal val="1"/>
          <c:showCatName val="0"/>
          <c:showSerName val="0"/>
          <c:showPercent val="0"/>
          <c:showBubbleSize val="0"/>
        </c:dLbls>
        <c:gapWidth val="150"/>
        <c:shape val="cylinder"/>
        <c:axId val="78498432"/>
        <c:axId val="81080704"/>
        <c:axId val="0"/>
      </c:bar3DChart>
      <c:catAx>
        <c:axId val="78498432"/>
        <c:scaling>
          <c:orientation val="minMax"/>
        </c:scaling>
        <c:delete val="0"/>
        <c:axPos val="b"/>
        <c:numFmt formatCode="General" sourceLinked="0"/>
        <c:majorTickMark val="out"/>
        <c:minorTickMark val="none"/>
        <c:tickLblPos val="nextTo"/>
        <c:txPr>
          <a:bodyPr/>
          <a:lstStyle/>
          <a:p>
            <a:pPr>
              <a:defRPr sz="1200" b="1">
                <a:latin typeface="Times New Roman" pitchFamily="18" charset="0"/>
                <a:cs typeface="Times New Roman" pitchFamily="18" charset="0"/>
              </a:defRPr>
            </a:pPr>
            <a:endParaRPr lang="ru-RU"/>
          </a:p>
        </c:txPr>
        <c:crossAx val="81080704"/>
        <c:crosses val="autoZero"/>
        <c:auto val="1"/>
        <c:lblAlgn val="ctr"/>
        <c:lblOffset val="100"/>
        <c:noMultiLvlLbl val="0"/>
      </c:catAx>
      <c:valAx>
        <c:axId val="81080704"/>
        <c:scaling>
          <c:orientation val="minMax"/>
        </c:scaling>
        <c:delete val="1"/>
        <c:axPos val="l"/>
        <c:numFmt formatCode="General" sourceLinked="1"/>
        <c:majorTickMark val="out"/>
        <c:minorTickMark val="none"/>
        <c:tickLblPos val="none"/>
        <c:crossAx val="78498432"/>
        <c:crosses val="autoZero"/>
        <c:crossBetween val="between"/>
      </c:valAx>
    </c:plotArea>
    <c:legend>
      <c:legendPos val="r"/>
      <c:legendEntry>
        <c:idx val="0"/>
        <c:txPr>
          <a:bodyPr/>
          <a:lstStyle/>
          <a:p>
            <a:pPr>
              <a:defRPr sz="1400"/>
            </a:pPr>
            <a:endParaRPr lang="ru-RU"/>
          </a:p>
        </c:txPr>
      </c:legendEntry>
      <c:legendEntry>
        <c:idx val="1"/>
        <c:txPr>
          <a:bodyPr/>
          <a:lstStyle/>
          <a:p>
            <a:pPr>
              <a:defRPr sz="1400"/>
            </a:pPr>
            <a:endParaRPr lang="ru-RU"/>
          </a:p>
        </c:txPr>
      </c:legendEntry>
      <c:layout>
        <c:manualLayout>
          <c:xMode val="edge"/>
          <c:yMode val="edge"/>
          <c:x val="0.86623501749781928"/>
          <c:y val="0.20057169573751069"/>
          <c:w val="0.13167412744948137"/>
          <c:h val="0.54900381439100165"/>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22222222222248E-2"/>
          <c:y val="6.2627113508486987E-2"/>
          <c:w val="0.69597703412073564"/>
          <c:h val="0.68933025840590001"/>
        </c:manualLayout>
      </c:layout>
      <c:barChart>
        <c:barDir val="col"/>
        <c:grouping val="clustered"/>
        <c:varyColors val="0"/>
        <c:ser>
          <c:idx val="0"/>
          <c:order val="0"/>
          <c:tx>
            <c:strRef>
              <c:f>Лист1!$B$1</c:f>
              <c:strCache>
                <c:ptCount val="1"/>
                <c:pt idx="0">
                  <c:v>2022 год</c:v>
                </c:pt>
              </c:strCache>
            </c:strRef>
          </c:tx>
          <c:spPr>
            <a:scene3d>
              <a:camera prst="orthographicFront"/>
              <a:lightRig rig="threePt" dir="t"/>
            </a:scene3d>
            <a:sp3d>
              <a:bevelT/>
            </a:sp3d>
          </c:spPr>
          <c:invertIfNegative val="0"/>
          <c:cat>
            <c:strRef>
              <c:f>Лист1!$A$2</c:f>
              <c:strCache>
                <c:ptCount val="1"/>
                <c:pt idx="0">
                  <c:v>Межбюджетные трансферты</c:v>
                </c:pt>
              </c:strCache>
            </c:strRef>
          </c:cat>
          <c:val>
            <c:numRef>
              <c:f>Лист1!$B$2</c:f>
              <c:numCache>
                <c:formatCode>General</c:formatCode>
                <c:ptCount val="1"/>
                <c:pt idx="0">
                  <c:v>6726.2</c:v>
                </c:pt>
              </c:numCache>
            </c:numRef>
          </c:val>
          <c:extLst>
            <c:ext xmlns:c16="http://schemas.microsoft.com/office/drawing/2014/chart" uri="{C3380CC4-5D6E-409C-BE32-E72D297353CC}">
              <c16:uniqueId val="{00000000-B8E0-4B77-8F91-7762098111F4}"/>
            </c:ext>
          </c:extLst>
        </c:ser>
        <c:ser>
          <c:idx val="1"/>
          <c:order val="1"/>
          <c:tx>
            <c:strRef>
              <c:f>Лист1!$C$1</c:f>
              <c:strCache>
                <c:ptCount val="1"/>
                <c:pt idx="0">
                  <c:v>2023 год2</c:v>
                </c:pt>
              </c:strCache>
            </c:strRef>
          </c:tx>
          <c:spPr>
            <a:scene3d>
              <a:camera prst="orthographicFront"/>
              <a:lightRig rig="threePt" dir="t"/>
            </a:scene3d>
            <a:sp3d>
              <a:bevelT/>
            </a:sp3d>
          </c:spPr>
          <c:invertIfNegative val="0"/>
          <c:cat>
            <c:strRef>
              <c:f>Лист1!$A$2</c:f>
              <c:strCache>
                <c:ptCount val="1"/>
                <c:pt idx="0">
                  <c:v>Межбюджетные трансферты</c:v>
                </c:pt>
              </c:strCache>
            </c:strRef>
          </c:cat>
          <c:val>
            <c:numRef>
              <c:f>Лист1!$C$2</c:f>
              <c:numCache>
                <c:formatCode>General</c:formatCode>
                <c:ptCount val="1"/>
                <c:pt idx="0">
                  <c:v>6050.4</c:v>
                </c:pt>
              </c:numCache>
            </c:numRef>
          </c:val>
          <c:extLst>
            <c:ext xmlns:c16="http://schemas.microsoft.com/office/drawing/2014/chart" uri="{C3380CC4-5D6E-409C-BE32-E72D297353CC}">
              <c16:uniqueId val="{00000001-B8E0-4B77-8F91-7762098111F4}"/>
            </c:ext>
          </c:extLst>
        </c:ser>
        <c:ser>
          <c:idx val="2"/>
          <c:order val="2"/>
          <c:tx>
            <c:strRef>
              <c:f>Лист1!$D$1</c:f>
              <c:strCache>
                <c:ptCount val="1"/>
                <c:pt idx="0">
                  <c:v>2024 год</c:v>
                </c:pt>
              </c:strCache>
            </c:strRef>
          </c:tx>
          <c:spPr>
            <a:scene3d>
              <a:camera prst="orthographicFront"/>
              <a:lightRig rig="threePt" dir="t"/>
            </a:scene3d>
            <a:sp3d>
              <a:bevelT/>
            </a:sp3d>
          </c:spPr>
          <c:invertIfNegative val="0"/>
          <c:cat>
            <c:strRef>
              <c:f>Лист1!$A$2</c:f>
              <c:strCache>
                <c:ptCount val="1"/>
                <c:pt idx="0">
                  <c:v>Межбюджетные трансферты</c:v>
                </c:pt>
              </c:strCache>
            </c:strRef>
          </c:cat>
          <c:val>
            <c:numRef>
              <c:f>Лист1!$D$2</c:f>
              <c:numCache>
                <c:formatCode>General</c:formatCode>
                <c:ptCount val="1"/>
                <c:pt idx="0">
                  <c:v>5783.8</c:v>
                </c:pt>
              </c:numCache>
            </c:numRef>
          </c:val>
          <c:extLst>
            <c:ext xmlns:c16="http://schemas.microsoft.com/office/drawing/2014/chart" uri="{C3380CC4-5D6E-409C-BE32-E72D297353CC}">
              <c16:uniqueId val="{00000002-B8E0-4B77-8F91-7762098111F4}"/>
            </c:ext>
          </c:extLst>
        </c:ser>
        <c:ser>
          <c:idx val="3"/>
          <c:order val="3"/>
          <c:tx>
            <c:strRef>
              <c:f>Лист1!$E$1</c:f>
              <c:strCache>
                <c:ptCount val="1"/>
                <c:pt idx="0">
                  <c:v>2025 год2</c:v>
                </c:pt>
              </c:strCache>
            </c:strRef>
          </c:tx>
          <c:spPr>
            <a:scene3d>
              <a:camera prst="orthographicFront"/>
              <a:lightRig rig="threePt" dir="t"/>
            </a:scene3d>
            <a:sp3d>
              <a:bevelT/>
            </a:sp3d>
          </c:spPr>
          <c:invertIfNegative val="0"/>
          <c:cat>
            <c:strRef>
              <c:f>Лист1!$A$2</c:f>
              <c:strCache>
                <c:ptCount val="1"/>
                <c:pt idx="0">
                  <c:v>Межбюджетные трансферты</c:v>
                </c:pt>
              </c:strCache>
            </c:strRef>
          </c:cat>
          <c:val>
            <c:numRef>
              <c:f>Лист1!$E$2</c:f>
              <c:numCache>
                <c:formatCode>General</c:formatCode>
                <c:ptCount val="1"/>
                <c:pt idx="0">
                  <c:v>5743.8</c:v>
                </c:pt>
              </c:numCache>
            </c:numRef>
          </c:val>
          <c:extLst>
            <c:ext xmlns:c16="http://schemas.microsoft.com/office/drawing/2014/chart" uri="{C3380CC4-5D6E-409C-BE32-E72D297353CC}">
              <c16:uniqueId val="{00000003-B8E0-4B77-8F91-7762098111F4}"/>
            </c:ext>
          </c:extLst>
        </c:ser>
        <c:dLbls>
          <c:showLegendKey val="0"/>
          <c:showVal val="0"/>
          <c:showCatName val="0"/>
          <c:showSerName val="0"/>
          <c:showPercent val="0"/>
          <c:showBubbleSize val="0"/>
        </c:dLbls>
        <c:gapWidth val="150"/>
        <c:axId val="79788288"/>
        <c:axId val="79798272"/>
      </c:barChart>
      <c:catAx>
        <c:axId val="79788288"/>
        <c:scaling>
          <c:orientation val="minMax"/>
        </c:scaling>
        <c:delete val="0"/>
        <c:axPos val="b"/>
        <c:numFmt formatCode="General" sourceLinked="0"/>
        <c:majorTickMark val="out"/>
        <c:minorTickMark val="none"/>
        <c:tickLblPos val="nextTo"/>
        <c:txPr>
          <a:bodyPr/>
          <a:lstStyle/>
          <a:p>
            <a:pPr>
              <a:defRPr sz="1400" b="1" i="1">
                <a:latin typeface="Calibri" pitchFamily="34" charset="0"/>
                <a:cs typeface="Calibri" pitchFamily="34" charset="0"/>
              </a:defRPr>
            </a:pPr>
            <a:endParaRPr lang="ru-RU"/>
          </a:p>
        </c:txPr>
        <c:crossAx val="79798272"/>
        <c:crosses val="autoZero"/>
        <c:auto val="1"/>
        <c:lblAlgn val="ctr"/>
        <c:lblOffset val="100"/>
        <c:noMultiLvlLbl val="0"/>
      </c:catAx>
      <c:valAx>
        <c:axId val="79798272"/>
        <c:scaling>
          <c:orientation val="minMax"/>
          <c:max val="5500"/>
          <c:min val="0"/>
        </c:scaling>
        <c:delete val="0"/>
        <c:axPos val="l"/>
        <c:numFmt formatCode="General" sourceLinked="1"/>
        <c:majorTickMark val="out"/>
        <c:minorTickMark val="none"/>
        <c:tickLblPos val="nextTo"/>
        <c:txPr>
          <a:bodyPr/>
          <a:lstStyle/>
          <a:p>
            <a:pPr>
              <a:defRPr sz="1200" i="1">
                <a:latin typeface="Calibri" pitchFamily="34" charset="0"/>
                <a:cs typeface="Calibri" pitchFamily="34" charset="0"/>
              </a:defRPr>
            </a:pPr>
            <a:endParaRPr lang="ru-RU"/>
          </a:p>
        </c:txPr>
        <c:crossAx val="79788288"/>
        <c:crosses val="autoZero"/>
        <c:crossBetween val="between"/>
        <c:majorUnit val="1000"/>
        <c:minorUnit val="1000"/>
      </c:valAx>
      <c:spPr>
        <a:scene3d>
          <a:camera prst="orthographicFront"/>
          <a:lightRig rig="threePt" dir="t"/>
        </a:scene3d>
        <a:sp3d>
          <a:bevelT/>
        </a:sp3d>
      </c:spPr>
    </c:plotArea>
    <c:plotVisOnly val="1"/>
    <c:dispBlanksAs val="gap"/>
    <c:showDLblsOverMax val="0"/>
  </c:chart>
  <c:spPr>
    <a:scene3d>
      <a:camera prst="orthographicFront"/>
      <a:lightRig rig="threePt" dir="t"/>
    </a:scene3d>
    <a:sp3d>
      <a:bevelT/>
    </a:sp3d>
  </c:spPr>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6.2627113508486987E-2"/>
          <c:w val="1"/>
          <c:h val="0.68933025840590001"/>
        </c:manualLayout>
      </c:layout>
      <c:barChart>
        <c:barDir val="col"/>
        <c:grouping val="clustered"/>
        <c:varyColors val="0"/>
        <c:ser>
          <c:idx val="0"/>
          <c:order val="0"/>
          <c:tx>
            <c:strRef>
              <c:f>Лист1!$B$1</c:f>
              <c:strCache>
                <c:ptCount val="1"/>
                <c:pt idx="0">
                  <c:v>оценка 2022 год</c:v>
                </c:pt>
              </c:strCache>
            </c:strRef>
          </c:tx>
          <c:spPr>
            <a:scene3d>
              <a:camera prst="orthographicFront"/>
              <a:lightRig rig="threePt" dir="t"/>
            </a:scene3d>
            <a:sp3d>
              <a:bevelT/>
            </a:sp3d>
          </c:spPr>
          <c:invertIfNegative val="0"/>
          <c:cat>
            <c:numRef>
              <c:f>Лист1!$A$2</c:f>
              <c:numCache>
                <c:formatCode>General</c:formatCode>
                <c:ptCount val="1"/>
              </c:numCache>
            </c:numRef>
          </c:cat>
          <c:val>
            <c:numRef>
              <c:f>Лист1!$B$2</c:f>
              <c:numCache>
                <c:formatCode>General</c:formatCode>
                <c:ptCount val="1"/>
              </c:numCache>
            </c:numRef>
          </c:val>
          <c:extLst>
            <c:ext xmlns:c16="http://schemas.microsoft.com/office/drawing/2014/chart" uri="{C3380CC4-5D6E-409C-BE32-E72D297353CC}">
              <c16:uniqueId val="{00000000-6D6C-47F2-92D4-E728AED3CB94}"/>
            </c:ext>
          </c:extLst>
        </c:ser>
        <c:ser>
          <c:idx val="1"/>
          <c:order val="1"/>
          <c:tx>
            <c:strRef>
              <c:f>Лист1!$C$1</c:f>
              <c:strCache>
                <c:ptCount val="1"/>
                <c:pt idx="0">
                  <c:v>прогноз 2023 год</c:v>
                </c:pt>
              </c:strCache>
            </c:strRef>
          </c:tx>
          <c:spPr>
            <a:scene3d>
              <a:camera prst="orthographicFront"/>
              <a:lightRig rig="threePt" dir="t"/>
            </a:scene3d>
            <a:sp3d>
              <a:bevelT/>
            </a:sp3d>
          </c:spPr>
          <c:invertIfNegative val="0"/>
          <c:cat>
            <c:numRef>
              <c:f>Лист1!$A$2</c:f>
              <c:numCache>
                <c:formatCode>General</c:formatCode>
                <c:ptCount val="1"/>
              </c:numCache>
            </c:numRef>
          </c:cat>
          <c:val>
            <c:numRef>
              <c:f>Лист1!$C$2</c:f>
              <c:numCache>
                <c:formatCode>General</c:formatCode>
                <c:ptCount val="1"/>
              </c:numCache>
            </c:numRef>
          </c:val>
          <c:extLst>
            <c:ext xmlns:c16="http://schemas.microsoft.com/office/drawing/2014/chart" uri="{C3380CC4-5D6E-409C-BE32-E72D297353CC}">
              <c16:uniqueId val="{00000001-6D6C-47F2-92D4-E728AED3CB94}"/>
            </c:ext>
          </c:extLst>
        </c:ser>
        <c:ser>
          <c:idx val="2"/>
          <c:order val="2"/>
          <c:tx>
            <c:strRef>
              <c:f>Лист1!$D$1</c:f>
              <c:strCache>
                <c:ptCount val="1"/>
                <c:pt idx="0">
                  <c:v>прогноз 2024 год</c:v>
                </c:pt>
              </c:strCache>
            </c:strRef>
          </c:tx>
          <c:spPr>
            <a:scene3d>
              <a:camera prst="orthographicFront"/>
              <a:lightRig rig="threePt" dir="t"/>
            </a:scene3d>
            <a:sp3d>
              <a:bevelT/>
            </a:sp3d>
          </c:spPr>
          <c:invertIfNegative val="0"/>
          <c:cat>
            <c:numRef>
              <c:f>Лист1!$A$2</c:f>
              <c:numCache>
                <c:formatCode>General</c:formatCode>
                <c:ptCount val="1"/>
              </c:numCache>
            </c:numRef>
          </c:cat>
          <c:val>
            <c:numRef>
              <c:f>Лист1!$D$2</c:f>
              <c:numCache>
                <c:formatCode>General</c:formatCode>
                <c:ptCount val="1"/>
              </c:numCache>
            </c:numRef>
          </c:val>
          <c:extLst>
            <c:ext xmlns:c16="http://schemas.microsoft.com/office/drawing/2014/chart" uri="{C3380CC4-5D6E-409C-BE32-E72D297353CC}">
              <c16:uniqueId val="{00000002-6D6C-47F2-92D4-E728AED3CB94}"/>
            </c:ext>
          </c:extLst>
        </c:ser>
        <c:ser>
          <c:idx val="3"/>
          <c:order val="3"/>
          <c:tx>
            <c:strRef>
              <c:f>Лист1!$E$1</c:f>
              <c:strCache>
                <c:ptCount val="1"/>
                <c:pt idx="0">
                  <c:v>прогноз 2025 год</c:v>
                </c:pt>
              </c:strCache>
            </c:strRef>
          </c:tx>
          <c:spPr>
            <a:scene3d>
              <a:camera prst="orthographicFront"/>
              <a:lightRig rig="threePt" dir="t"/>
            </a:scene3d>
            <a:sp3d>
              <a:bevelT/>
            </a:sp3d>
          </c:spPr>
          <c:invertIfNegative val="0"/>
          <c:cat>
            <c:numRef>
              <c:f>Лист1!$A$2</c:f>
              <c:numCache>
                <c:formatCode>General</c:formatCode>
                <c:ptCount val="1"/>
              </c:numCache>
            </c:numRef>
          </c:cat>
          <c:val>
            <c:numRef>
              <c:f>Лист1!$E$2</c:f>
              <c:numCache>
                <c:formatCode>General</c:formatCode>
                <c:ptCount val="1"/>
              </c:numCache>
            </c:numRef>
          </c:val>
          <c:extLst>
            <c:ext xmlns:c16="http://schemas.microsoft.com/office/drawing/2014/chart" uri="{C3380CC4-5D6E-409C-BE32-E72D297353CC}">
              <c16:uniqueId val="{00000003-6D6C-47F2-92D4-E728AED3CB94}"/>
            </c:ext>
          </c:extLst>
        </c:ser>
        <c:dLbls>
          <c:showLegendKey val="0"/>
          <c:showVal val="0"/>
          <c:showCatName val="0"/>
          <c:showSerName val="0"/>
          <c:showPercent val="0"/>
          <c:showBubbleSize val="0"/>
        </c:dLbls>
        <c:gapWidth val="150"/>
        <c:axId val="81119872"/>
        <c:axId val="81129856"/>
      </c:barChart>
      <c:catAx>
        <c:axId val="81119872"/>
        <c:scaling>
          <c:orientation val="minMax"/>
        </c:scaling>
        <c:delete val="0"/>
        <c:axPos val="b"/>
        <c:numFmt formatCode="General" sourceLinked="1"/>
        <c:majorTickMark val="out"/>
        <c:minorTickMark val="none"/>
        <c:tickLblPos val="nextTo"/>
        <c:txPr>
          <a:bodyPr/>
          <a:lstStyle/>
          <a:p>
            <a:pPr>
              <a:defRPr sz="1400" b="1" i="1">
                <a:latin typeface="Calibri" pitchFamily="34" charset="0"/>
                <a:cs typeface="Calibri" pitchFamily="34" charset="0"/>
              </a:defRPr>
            </a:pPr>
            <a:endParaRPr lang="ru-RU"/>
          </a:p>
        </c:txPr>
        <c:crossAx val="81129856"/>
        <c:crosses val="autoZero"/>
        <c:auto val="1"/>
        <c:lblAlgn val="ctr"/>
        <c:lblOffset val="100"/>
        <c:noMultiLvlLbl val="0"/>
      </c:catAx>
      <c:valAx>
        <c:axId val="81129856"/>
        <c:scaling>
          <c:orientation val="minMax"/>
          <c:max val="3000"/>
          <c:min val="0"/>
        </c:scaling>
        <c:delete val="1"/>
        <c:axPos val="l"/>
        <c:numFmt formatCode="General" sourceLinked="1"/>
        <c:majorTickMark val="out"/>
        <c:minorTickMark val="none"/>
        <c:tickLblPos val="none"/>
        <c:crossAx val="81119872"/>
        <c:crosses val="autoZero"/>
        <c:crossBetween val="between"/>
        <c:majorUnit val="1000"/>
        <c:minorUnit val="1000"/>
      </c:valAx>
      <c:spPr>
        <a:noFill/>
        <a:ln w="25400">
          <a:noFill/>
        </a:ln>
        <a:scene3d>
          <a:camera prst="orthographicFront"/>
          <a:lightRig rig="threePt" dir="t"/>
        </a:scene3d>
        <a:sp3d>
          <a:bevelT/>
        </a:sp3d>
      </c:spPr>
    </c:plotArea>
    <c:legend>
      <c:legendPos val="b"/>
      <c:layout>
        <c:manualLayout>
          <c:xMode val="edge"/>
          <c:yMode val="edge"/>
          <c:x val="0"/>
          <c:y val="0.38104836828207705"/>
          <c:w val="0.99922364391951002"/>
          <c:h val="0.50043394271954456"/>
        </c:manualLayout>
      </c:layout>
      <c:overlay val="0"/>
      <c:txPr>
        <a:bodyPr/>
        <a:lstStyle/>
        <a:p>
          <a:pPr>
            <a:defRPr sz="1800" b="0" i="1">
              <a:latin typeface="Calibri" pitchFamily="34" charset="0"/>
              <a:cs typeface="Calibri" pitchFamily="34" charset="0"/>
            </a:defRPr>
          </a:pPr>
          <a:endParaRPr lang="ru-RU"/>
        </a:p>
      </c:txPr>
    </c:legend>
    <c:plotVisOnly val="1"/>
    <c:dispBlanksAs val="gap"/>
    <c:showDLblsOverMax val="0"/>
  </c:chart>
  <c:spPr>
    <a:scene3d>
      <a:camera prst="orthographicFront"/>
      <a:lightRig rig="threePt" dir="t"/>
    </a:scene3d>
    <a:sp3d>
      <a:bevelT/>
    </a:sp3d>
  </c:spPr>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22222222222248E-2"/>
          <c:y val="6.2627113508486987E-2"/>
          <c:w val="0.69597703412073564"/>
          <c:h val="0.68933025840590001"/>
        </c:manualLayout>
      </c:layout>
      <c:barChart>
        <c:barDir val="col"/>
        <c:grouping val="clustered"/>
        <c:varyColors val="0"/>
        <c:ser>
          <c:idx val="0"/>
          <c:order val="0"/>
          <c:tx>
            <c:strRef>
              <c:f>Лист1!$B$1</c:f>
              <c:strCache>
                <c:ptCount val="1"/>
                <c:pt idx="0">
                  <c:v>2022 год</c:v>
                </c:pt>
              </c:strCache>
            </c:strRef>
          </c:tx>
          <c:spPr>
            <a:scene3d>
              <a:camera prst="orthographicFront"/>
              <a:lightRig rig="threePt" dir="t"/>
            </a:scene3d>
            <a:sp3d>
              <a:bevelT/>
            </a:sp3d>
          </c:spPr>
          <c:invertIfNegative val="0"/>
          <c:cat>
            <c:strRef>
              <c:f>Лист1!$A$2</c:f>
              <c:strCache>
                <c:ptCount val="1"/>
                <c:pt idx="0">
                  <c:v>Субвенции</c:v>
                </c:pt>
              </c:strCache>
            </c:strRef>
          </c:cat>
          <c:val>
            <c:numRef>
              <c:f>Лист1!$B$2</c:f>
              <c:numCache>
                <c:formatCode>General</c:formatCode>
                <c:ptCount val="1"/>
                <c:pt idx="0">
                  <c:v>198841.2</c:v>
                </c:pt>
              </c:numCache>
            </c:numRef>
          </c:val>
          <c:extLst>
            <c:ext xmlns:c16="http://schemas.microsoft.com/office/drawing/2014/chart" uri="{C3380CC4-5D6E-409C-BE32-E72D297353CC}">
              <c16:uniqueId val="{00000000-CA76-45C2-9FB1-7206D8B2E3BB}"/>
            </c:ext>
          </c:extLst>
        </c:ser>
        <c:ser>
          <c:idx val="1"/>
          <c:order val="1"/>
          <c:tx>
            <c:strRef>
              <c:f>Лист1!$C$1</c:f>
              <c:strCache>
                <c:ptCount val="1"/>
                <c:pt idx="0">
                  <c:v>2023 год2</c:v>
                </c:pt>
              </c:strCache>
            </c:strRef>
          </c:tx>
          <c:spPr>
            <a:scene3d>
              <a:camera prst="orthographicFront"/>
              <a:lightRig rig="threePt" dir="t"/>
            </a:scene3d>
            <a:sp3d>
              <a:bevelT/>
            </a:sp3d>
          </c:spPr>
          <c:invertIfNegative val="0"/>
          <c:cat>
            <c:strRef>
              <c:f>Лист1!$A$2</c:f>
              <c:strCache>
                <c:ptCount val="1"/>
                <c:pt idx="0">
                  <c:v>Субвенции</c:v>
                </c:pt>
              </c:strCache>
            </c:strRef>
          </c:cat>
          <c:val>
            <c:numRef>
              <c:f>Лист1!$C$2</c:f>
              <c:numCache>
                <c:formatCode>General</c:formatCode>
                <c:ptCount val="1"/>
                <c:pt idx="0">
                  <c:v>206431.3</c:v>
                </c:pt>
              </c:numCache>
            </c:numRef>
          </c:val>
          <c:extLst>
            <c:ext xmlns:c16="http://schemas.microsoft.com/office/drawing/2014/chart" uri="{C3380CC4-5D6E-409C-BE32-E72D297353CC}">
              <c16:uniqueId val="{00000001-CA76-45C2-9FB1-7206D8B2E3BB}"/>
            </c:ext>
          </c:extLst>
        </c:ser>
        <c:ser>
          <c:idx val="2"/>
          <c:order val="2"/>
          <c:tx>
            <c:strRef>
              <c:f>Лист1!$D$1</c:f>
              <c:strCache>
                <c:ptCount val="1"/>
                <c:pt idx="0">
                  <c:v>2024 год</c:v>
                </c:pt>
              </c:strCache>
            </c:strRef>
          </c:tx>
          <c:spPr>
            <a:scene3d>
              <a:camera prst="orthographicFront"/>
              <a:lightRig rig="threePt" dir="t"/>
            </a:scene3d>
            <a:sp3d>
              <a:bevelT/>
            </a:sp3d>
          </c:spPr>
          <c:invertIfNegative val="0"/>
          <c:cat>
            <c:strRef>
              <c:f>Лист1!$A$2</c:f>
              <c:strCache>
                <c:ptCount val="1"/>
                <c:pt idx="0">
                  <c:v>Субвенции</c:v>
                </c:pt>
              </c:strCache>
            </c:strRef>
          </c:cat>
          <c:val>
            <c:numRef>
              <c:f>Лист1!$D$2</c:f>
              <c:numCache>
                <c:formatCode>General</c:formatCode>
                <c:ptCount val="1"/>
                <c:pt idx="0">
                  <c:v>216349.9</c:v>
                </c:pt>
              </c:numCache>
            </c:numRef>
          </c:val>
          <c:extLst>
            <c:ext xmlns:c16="http://schemas.microsoft.com/office/drawing/2014/chart" uri="{C3380CC4-5D6E-409C-BE32-E72D297353CC}">
              <c16:uniqueId val="{00000002-CA76-45C2-9FB1-7206D8B2E3BB}"/>
            </c:ext>
          </c:extLst>
        </c:ser>
        <c:ser>
          <c:idx val="3"/>
          <c:order val="3"/>
          <c:tx>
            <c:strRef>
              <c:f>Лист1!$E$1</c:f>
              <c:strCache>
                <c:ptCount val="1"/>
                <c:pt idx="0">
                  <c:v>2025 год2</c:v>
                </c:pt>
              </c:strCache>
            </c:strRef>
          </c:tx>
          <c:spPr>
            <a:scene3d>
              <a:camera prst="orthographicFront"/>
              <a:lightRig rig="threePt" dir="t"/>
            </a:scene3d>
            <a:sp3d>
              <a:bevelT/>
            </a:sp3d>
          </c:spPr>
          <c:invertIfNegative val="0"/>
          <c:cat>
            <c:strRef>
              <c:f>Лист1!$A$2</c:f>
              <c:strCache>
                <c:ptCount val="1"/>
                <c:pt idx="0">
                  <c:v>Субвенции</c:v>
                </c:pt>
              </c:strCache>
            </c:strRef>
          </c:cat>
          <c:val>
            <c:numRef>
              <c:f>Лист1!$E$2</c:f>
              <c:numCache>
                <c:formatCode>General</c:formatCode>
                <c:ptCount val="1"/>
                <c:pt idx="0">
                  <c:v>227025.1</c:v>
                </c:pt>
              </c:numCache>
            </c:numRef>
          </c:val>
          <c:extLst>
            <c:ext xmlns:c16="http://schemas.microsoft.com/office/drawing/2014/chart" uri="{C3380CC4-5D6E-409C-BE32-E72D297353CC}">
              <c16:uniqueId val="{00000003-CA76-45C2-9FB1-7206D8B2E3BB}"/>
            </c:ext>
          </c:extLst>
        </c:ser>
        <c:dLbls>
          <c:showLegendKey val="0"/>
          <c:showVal val="0"/>
          <c:showCatName val="0"/>
          <c:showSerName val="0"/>
          <c:showPercent val="0"/>
          <c:showBubbleSize val="0"/>
        </c:dLbls>
        <c:gapWidth val="150"/>
        <c:axId val="78528512"/>
        <c:axId val="78530048"/>
      </c:barChart>
      <c:catAx>
        <c:axId val="78528512"/>
        <c:scaling>
          <c:orientation val="minMax"/>
        </c:scaling>
        <c:delete val="0"/>
        <c:axPos val="b"/>
        <c:numFmt formatCode="General" sourceLinked="0"/>
        <c:majorTickMark val="out"/>
        <c:minorTickMark val="none"/>
        <c:tickLblPos val="nextTo"/>
        <c:txPr>
          <a:bodyPr/>
          <a:lstStyle/>
          <a:p>
            <a:pPr>
              <a:defRPr sz="1400" b="1" i="1">
                <a:latin typeface="Calibri" pitchFamily="34" charset="0"/>
                <a:cs typeface="Calibri" pitchFamily="34" charset="0"/>
              </a:defRPr>
            </a:pPr>
            <a:endParaRPr lang="ru-RU"/>
          </a:p>
        </c:txPr>
        <c:crossAx val="78530048"/>
        <c:crosses val="autoZero"/>
        <c:auto val="1"/>
        <c:lblAlgn val="ctr"/>
        <c:lblOffset val="100"/>
        <c:noMultiLvlLbl val="0"/>
      </c:catAx>
      <c:valAx>
        <c:axId val="78530048"/>
        <c:scaling>
          <c:orientation val="minMax"/>
          <c:max val="182000"/>
          <c:min val="0"/>
        </c:scaling>
        <c:delete val="0"/>
        <c:axPos val="l"/>
        <c:numFmt formatCode="General" sourceLinked="1"/>
        <c:majorTickMark val="out"/>
        <c:minorTickMark val="none"/>
        <c:tickLblPos val="nextTo"/>
        <c:txPr>
          <a:bodyPr/>
          <a:lstStyle/>
          <a:p>
            <a:pPr>
              <a:defRPr sz="1200" i="1">
                <a:latin typeface="Calibri" pitchFamily="34" charset="0"/>
                <a:cs typeface="Calibri" pitchFamily="34" charset="0"/>
              </a:defRPr>
            </a:pPr>
            <a:endParaRPr lang="ru-RU"/>
          </a:p>
        </c:txPr>
        <c:crossAx val="78528512"/>
        <c:crosses val="autoZero"/>
        <c:crossBetween val="between"/>
        <c:majorUnit val="50000"/>
        <c:minorUnit val="50000"/>
      </c:valAx>
      <c:spPr>
        <a:scene3d>
          <a:camera prst="orthographicFront"/>
          <a:lightRig rig="threePt" dir="t"/>
        </a:scene3d>
        <a:sp3d>
          <a:bevelT/>
        </a:sp3d>
      </c:spPr>
    </c:plotArea>
    <c:plotVisOnly val="1"/>
    <c:dispBlanksAs val="gap"/>
    <c:showDLblsOverMax val="0"/>
  </c:chart>
  <c:spPr>
    <a:scene3d>
      <a:camera prst="orthographicFront"/>
      <a:lightRig rig="threePt" dir="t"/>
    </a:scene3d>
    <a:sp3d>
      <a:bevelT/>
    </a:sp3d>
  </c:spPr>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Times New Roman" pitchFamily="18" charset="0"/>
                <a:cs typeface="Times New Roman" pitchFamily="18" charset="0"/>
              </a:defRPr>
            </a:pPr>
            <a:r>
              <a:rPr lang="ru-RU" sz="1400" dirty="0" smtClean="0">
                <a:latin typeface="Times New Roman" pitchFamily="18" charset="0"/>
                <a:cs typeface="Times New Roman" pitchFamily="18" charset="0"/>
              </a:rPr>
              <a:t>Муниципальные </a:t>
            </a:r>
          </a:p>
          <a:p>
            <a:pPr>
              <a:defRPr sz="1400">
                <a:latin typeface="Times New Roman" pitchFamily="18" charset="0"/>
                <a:cs typeface="Times New Roman" pitchFamily="18" charset="0"/>
              </a:defRPr>
            </a:pPr>
            <a:r>
              <a:rPr lang="ru-RU" sz="1400" dirty="0" smtClean="0">
                <a:latin typeface="Times New Roman" pitchFamily="18" charset="0"/>
                <a:cs typeface="Times New Roman" pitchFamily="18" charset="0"/>
              </a:rPr>
              <a:t>программы</a:t>
            </a:r>
            <a:endParaRPr lang="ru-RU" sz="1400" dirty="0">
              <a:latin typeface="Times New Roman" pitchFamily="18" charset="0"/>
              <a:cs typeface="Times New Roman" pitchFamily="18" charset="0"/>
            </a:endParaRPr>
          </a:p>
        </c:rich>
      </c:tx>
      <c:layout>
        <c:manualLayout>
          <c:xMode val="edge"/>
          <c:yMode val="edge"/>
          <c:x val="0.59152602799649956"/>
          <c:y val="3.3245439398554358E-2"/>
        </c:manualLayout>
      </c:layout>
      <c:overlay val="0"/>
    </c:title>
    <c:autoTitleDeleted val="0"/>
    <c:plotArea>
      <c:layout>
        <c:manualLayout>
          <c:layoutTarget val="inner"/>
          <c:xMode val="edge"/>
          <c:yMode val="edge"/>
          <c:x val="4.6411198600174765E-2"/>
          <c:y val="0.16158920681006694"/>
          <c:w val="0.50081430446193098"/>
          <c:h val="0.78175344269190661"/>
        </c:manualLayout>
      </c:layout>
      <c:pieChart>
        <c:varyColors val="1"/>
        <c:ser>
          <c:idx val="0"/>
          <c:order val="0"/>
          <c:tx>
            <c:strRef>
              <c:f>Лист1!$B$1</c:f>
              <c:strCache>
                <c:ptCount val="1"/>
                <c:pt idx="0">
                  <c:v>Столбец2</c:v>
                </c:pt>
              </c:strCache>
            </c:strRef>
          </c:tx>
          <c:spPr>
            <a:scene3d>
              <a:camera prst="orthographicFront"/>
              <a:lightRig rig="threePt" dir="t"/>
            </a:scene3d>
            <a:sp3d>
              <a:bevelT/>
            </a:sp3d>
          </c:spPr>
          <c:explosion val="5"/>
          <c:dLbls>
            <c:dLbl>
              <c:idx val="1"/>
              <c:layout>
                <c:manualLayout>
                  <c:x val="0.1290686789151356"/>
                  <c:y val="-0.1794242849176072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34-4E95-A015-01AF95515810}"/>
                </c:ext>
              </c:extLst>
            </c:dLbl>
            <c:dLbl>
              <c:idx val="2"/>
              <c:layout>
                <c:manualLayout>
                  <c:x val="7.7172572178477714E-2"/>
                  <c:y val="0.134310466686383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34-4E95-A015-01AF95515810}"/>
                </c:ext>
              </c:extLst>
            </c:dLbl>
            <c:spPr>
              <a:noFill/>
              <a:ln>
                <a:noFill/>
              </a:ln>
              <a:effectLst/>
            </c:spPr>
            <c:txPr>
              <a:bodyPr/>
              <a:lstStyle/>
              <a:p>
                <a:pPr>
                  <a:defRPr sz="1600" i="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Лист1!$A$2:$A$4</c:f>
              <c:strCache>
                <c:ptCount val="3"/>
                <c:pt idx="0">
                  <c:v>Социальная сфера</c:v>
                </c:pt>
                <c:pt idx="1">
                  <c:v>ЖКХ и дорожное хозяйство</c:v>
                </c:pt>
                <c:pt idx="2">
                  <c:v>Муниципальные программы  направленные на социально- экономическое развитие района</c:v>
                </c:pt>
              </c:strCache>
            </c:strRef>
          </c:cat>
          <c:val>
            <c:numRef>
              <c:f>Лист1!$B$2:$B$4</c:f>
              <c:numCache>
                <c:formatCode>General</c:formatCode>
                <c:ptCount val="3"/>
                <c:pt idx="0">
                  <c:v>30.9</c:v>
                </c:pt>
                <c:pt idx="1">
                  <c:v>56.2</c:v>
                </c:pt>
                <c:pt idx="2">
                  <c:v>12.9</c:v>
                </c:pt>
              </c:numCache>
            </c:numRef>
          </c:val>
          <c:extLst>
            <c:ext xmlns:c16="http://schemas.microsoft.com/office/drawing/2014/chart" uri="{C3380CC4-5D6E-409C-BE32-E72D297353CC}">
              <c16:uniqueId val="{00000002-FE34-4E95-A015-01AF95515810}"/>
            </c:ext>
          </c:extLst>
        </c:ser>
        <c:dLbls>
          <c:showLegendKey val="0"/>
          <c:showVal val="1"/>
          <c:showCatName val="0"/>
          <c:showSerName val="0"/>
          <c:showPercent val="0"/>
          <c:showBubbleSize val="0"/>
          <c:showLeaderLines val="0"/>
        </c:dLbls>
        <c:firstSliceAng val="0"/>
      </c:pieChart>
    </c:plotArea>
    <c:legend>
      <c:legendPos val="r"/>
      <c:layout>
        <c:manualLayout>
          <c:xMode val="edge"/>
          <c:yMode val="edge"/>
          <c:x val="0.59068875765529305"/>
          <c:y val="0.14480253079474256"/>
          <c:w val="0.31177315121688087"/>
          <c:h val="0.74670758127474635"/>
        </c:manualLayout>
      </c:layout>
      <c:overlay val="0"/>
      <c:txPr>
        <a:bodyPr/>
        <a:lstStyle/>
        <a:p>
          <a:pPr>
            <a:defRPr sz="1100">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8879155150561501"/>
          <c:y val="4.7262702518148514E-2"/>
          <c:w val="0.53064937229196762"/>
          <c:h val="0.9046874195550087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32C896"/>
              </a:solidFill>
            </c:spPr>
            <c:extLst>
              <c:ext xmlns:c16="http://schemas.microsoft.com/office/drawing/2014/chart" uri="{C3380CC4-5D6E-409C-BE32-E72D297353CC}">
                <c16:uniqueId val="{00000000-14E5-4319-B698-B4B5560EB51D}"/>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1-14E5-4319-B698-B4B5560EB51D}"/>
              </c:ext>
            </c:extLst>
          </c:dPt>
          <c:dPt>
            <c:idx val="2"/>
            <c:invertIfNegative val="0"/>
            <c:bubble3D val="0"/>
            <c:spPr>
              <a:solidFill>
                <a:schemeClr val="accent3">
                  <a:lumMod val="60000"/>
                  <a:lumOff val="40000"/>
                </a:schemeClr>
              </a:solidFill>
            </c:spPr>
            <c:extLst>
              <c:ext xmlns:c16="http://schemas.microsoft.com/office/drawing/2014/chart" uri="{C3380CC4-5D6E-409C-BE32-E72D297353CC}">
                <c16:uniqueId val="{00000002-14E5-4319-B698-B4B5560EB51D}"/>
              </c:ext>
            </c:extLst>
          </c:dPt>
          <c:dLbls>
            <c:dLbl>
              <c:idx val="0"/>
              <c:tx>
                <c:rich>
                  <a:bodyPr/>
                  <a:lstStyle/>
                  <a:p>
                    <a:r>
                      <a:rPr lang="en-US" dirty="0" smtClean="0"/>
                      <a:t>0,0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E5-4319-B698-B4B5560EB51D}"/>
                </c:ext>
              </c:extLst>
            </c:dLbl>
            <c:dLbl>
              <c:idx val="3"/>
              <c:tx>
                <c:rich>
                  <a:bodyPr/>
                  <a:lstStyle/>
                  <a:p>
                    <a:r>
                      <a:rPr lang="en-US" smtClean="0"/>
                      <a:t>0,0</a:t>
                    </a:r>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E5-4319-B698-B4B5560EB51D}"/>
                </c:ext>
              </c:extLst>
            </c:dLbl>
            <c:dLbl>
              <c:idx val="4"/>
              <c:tx>
                <c:rich>
                  <a:bodyPr/>
                  <a:lstStyle/>
                  <a:p>
                    <a:r>
                      <a:rPr lang="en-US" smtClean="0"/>
                      <a:t>0,0</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E5-4319-B698-B4B5560EB51D}"/>
                </c:ext>
              </c:extLst>
            </c:dLbl>
            <c:numFmt formatCode="#,##0.0" sourceLinked="0"/>
            <c:spPr>
              <a:noFill/>
              <a:ln>
                <a:noFill/>
              </a:ln>
              <a:effectLst/>
            </c:spPr>
            <c:txPr>
              <a:bodyPr/>
              <a:lstStyle/>
              <a:p>
                <a:pPr>
                  <a:defRPr i="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2020 год (факт)</c:v>
                </c:pt>
                <c:pt idx="1">
                  <c:v>2021 год (ожидаемое исполнение)</c:v>
                </c:pt>
                <c:pt idx="2">
                  <c:v>2022 год (план)</c:v>
                </c:pt>
                <c:pt idx="3">
                  <c:v>2023 год (план)</c:v>
                </c:pt>
                <c:pt idx="4">
                  <c:v>2024 год (план)</c:v>
                </c:pt>
              </c:strCache>
            </c:strRef>
          </c:cat>
          <c:val>
            <c:numRef>
              <c:f>Лист1!$B$2:$B$6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5-14E5-4319-B698-B4B5560EB51D}"/>
            </c:ext>
          </c:extLst>
        </c:ser>
        <c:dLbls>
          <c:showLegendKey val="0"/>
          <c:showVal val="0"/>
          <c:showCatName val="0"/>
          <c:showSerName val="0"/>
          <c:showPercent val="0"/>
          <c:showBubbleSize val="0"/>
        </c:dLbls>
        <c:gapWidth val="18"/>
        <c:axId val="127910272"/>
        <c:axId val="127911808"/>
      </c:barChart>
      <c:catAx>
        <c:axId val="127910272"/>
        <c:scaling>
          <c:orientation val="minMax"/>
        </c:scaling>
        <c:delete val="0"/>
        <c:axPos val="l"/>
        <c:numFmt formatCode="General" sourceLinked="0"/>
        <c:majorTickMark val="none"/>
        <c:minorTickMark val="none"/>
        <c:tickLblPos val="none"/>
        <c:crossAx val="127911808"/>
        <c:crosses val="autoZero"/>
        <c:auto val="1"/>
        <c:lblAlgn val="ctr"/>
        <c:lblOffset val="100"/>
        <c:noMultiLvlLbl val="0"/>
      </c:catAx>
      <c:valAx>
        <c:axId val="127911808"/>
        <c:scaling>
          <c:orientation val="minMax"/>
          <c:max val="5"/>
          <c:min val="0"/>
        </c:scaling>
        <c:delete val="0"/>
        <c:axPos val="b"/>
        <c:numFmt formatCode="General" sourceLinked="1"/>
        <c:majorTickMark val="out"/>
        <c:minorTickMark val="none"/>
        <c:tickLblPos val="none"/>
        <c:crossAx val="127910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187950502853524"/>
          <c:y val="6.6662489697527152E-2"/>
        </c:manualLayout>
      </c:layout>
      <c:overlay val="0"/>
      <c:txPr>
        <a:bodyPr/>
        <a:lstStyle/>
        <a:p>
          <a:pPr>
            <a:defRPr b="1" i="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defRPr>
          </a:pPr>
          <a:endParaRPr lang="ru-RU"/>
        </a:p>
      </c:txPr>
    </c:title>
    <c:autoTitleDeleted val="0"/>
    <c:plotArea>
      <c:layout>
        <c:manualLayout>
          <c:layoutTarget val="inner"/>
          <c:xMode val="edge"/>
          <c:yMode val="edge"/>
          <c:x val="1.9796553217443315E-2"/>
          <c:y val="0.25598480013849001"/>
          <c:w val="0.96040689356512143"/>
          <c:h val="0.47274559932617305"/>
        </c:manualLayout>
      </c:layout>
      <c:barChart>
        <c:barDir val="col"/>
        <c:grouping val="clustered"/>
        <c:varyColors val="0"/>
        <c:ser>
          <c:idx val="0"/>
          <c:order val="0"/>
          <c:tx>
            <c:strRef>
              <c:f>Лист1!$B$1</c:f>
              <c:strCache>
                <c:ptCount val="1"/>
                <c:pt idx="0">
                  <c:v>Налоговые доходы</c:v>
                </c:pt>
              </c:strCache>
            </c:strRef>
          </c:tx>
          <c:spPr>
            <a:solidFill>
              <a:schemeClr val="accent2">
                <a:lumMod val="75000"/>
              </a:schemeClr>
            </a:solidFill>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утверждено в 2022 г.</c:v>
                </c:pt>
                <c:pt idx="1">
                  <c:v>прогноз 2023 г.</c:v>
                </c:pt>
                <c:pt idx="2">
                  <c:v>прогноз 2024 г.</c:v>
                </c:pt>
                <c:pt idx="3">
                  <c:v>прогноз 2025 г.</c:v>
                </c:pt>
              </c:strCache>
            </c:strRef>
          </c:cat>
          <c:val>
            <c:numRef>
              <c:f>Лист1!$B$2:$B$5</c:f>
              <c:numCache>
                <c:formatCode>0.0</c:formatCode>
                <c:ptCount val="4"/>
                <c:pt idx="0">
                  <c:v>240.3</c:v>
                </c:pt>
                <c:pt idx="1">
                  <c:v>238.3</c:v>
                </c:pt>
                <c:pt idx="2">
                  <c:v>248.2</c:v>
                </c:pt>
                <c:pt idx="3">
                  <c:v>243.7</c:v>
                </c:pt>
              </c:numCache>
            </c:numRef>
          </c:val>
          <c:extLst>
            <c:ext xmlns:c16="http://schemas.microsoft.com/office/drawing/2014/chart" uri="{C3380CC4-5D6E-409C-BE32-E72D297353CC}">
              <c16:uniqueId val="{00000000-A1E0-4DEB-8726-6CD771AF051B}"/>
            </c:ext>
          </c:extLst>
        </c:ser>
        <c:dLbls>
          <c:showLegendKey val="0"/>
          <c:showVal val="1"/>
          <c:showCatName val="0"/>
          <c:showSerName val="0"/>
          <c:showPercent val="0"/>
          <c:showBubbleSize val="0"/>
        </c:dLbls>
        <c:gapWidth val="150"/>
        <c:axId val="82557184"/>
        <c:axId val="64778240"/>
      </c:barChart>
      <c:catAx>
        <c:axId val="82557184"/>
        <c:scaling>
          <c:orientation val="minMax"/>
        </c:scaling>
        <c:delete val="0"/>
        <c:axPos val="b"/>
        <c:numFmt formatCode="General" sourceLinked="0"/>
        <c:majorTickMark val="out"/>
        <c:minorTickMark val="none"/>
        <c:tickLblPos val="nextTo"/>
        <c:txPr>
          <a:bodyPr/>
          <a:lstStyle/>
          <a:p>
            <a:pPr>
              <a:defRPr sz="1400" b="0" i="0"/>
            </a:pPr>
            <a:endParaRPr lang="ru-RU"/>
          </a:p>
        </c:txPr>
        <c:crossAx val="64778240"/>
        <c:crosses val="autoZero"/>
        <c:auto val="1"/>
        <c:lblAlgn val="ctr"/>
        <c:lblOffset val="100"/>
        <c:noMultiLvlLbl val="0"/>
      </c:catAx>
      <c:valAx>
        <c:axId val="64778240"/>
        <c:scaling>
          <c:orientation val="minMax"/>
        </c:scaling>
        <c:delete val="1"/>
        <c:axPos val="l"/>
        <c:numFmt formatCode="0.0" sourceLinked="1"/>
        <c:majorTickMark val="out"/>
        <c:minorTickMark val="none"/>
        <c:tickLblPos val="none"/>
        <c:crossAx val="8255718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646239556875727"/>
          <c:y val="4.3481806275552246E-2"/>
        </c:manualLayout>
      </c:layout>
      <c:overlay val="0"/>
      <c:txPr>
        <a:bodyPr/>
        <a:lstStyle/>
        <a:p>
          <a:pPr>
            <a:defRPr b="1" i="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pPr>
          <a:endParaRPr lang="ru-RU"/>
        </a:p>
      </c:txPr>
    </c:title>
    <c:autoTitleDeleted val="0"/>
    <c:plotArea>
      <c:layout>
        <c:manualLayout>
          <c:layoutTarget val="inner"/>
          <c:xMode val="edge"/>
          <c:yMode val="edge"/>
          <c:x val="1.9796553217443325E-2"/>
          <c:y val="0.21789843574605777"/>
          <c:w val="0.96040689356512166"/>
          <c:h val="0.51083160909427394"/>
        </c:manualLayout>
      </c:layout>
      <c:barChart>
        <c:barDir val="col"/>
        <c:grouping val="clustered"/>
        <c:varyColors val="0"/>
        <c:ser>
          <c:idx val="0"/>
          <c:order val="0"/>
          <c:tx>
            <c:strRef>
              <c:f>Лист1!$B$1</c:f>
              <c:strCache>
                <c:ptCount val="1"/>
                <c:pt idx="0">
                  <c:v>Неналоговые доходы</c:v>
                </c:pt>
              </c:strCache>
            </c:strRef>
          </c:tx>
          <c:spPr>
            <a:solidFill>
              <a:srgbClr val="00B050"/>
            </a:solidFill>
            <a:scene3d>
              <a:camera prst="orthographicFront"/>
              <a:lightRig rig="threePt" dir="t"/>
            </a:scene3d>
            <a:sp3d>
              <a:bevelT/>
            </a:sp3d>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утверждено в 2022 г.</c:v>
                </c:pt>
                <c:pt idx="1">
                  <c:v>прогноз 2023 г.</c:v>
                </c:pt>
                <c:pt idx="2">
                  <c:v>прогноз 2024 г.</c:v>
                </c:pt>
                <c:pt idx="3">
                  <c:v>прогноз 2025 г.</c:v>
                </c:pt>
              </c:strCache>
            </c:strRef>
          </c:cat>
          <c:val>
            <c:numRef>
              <c:f>Лист1!$B$2:$B$5</c:f>
              <c:numCache>
                <c:formatCode>0.0</c:formatCode>
                <c:ptCount val="4"/>
                <c:pt idx="0">
                  <c:v>23.4</c:v>
                </c:pt>
                <c:pt idx="1">
                  <c:v>9.4</c:v>
                </c:pt>
                <c:pt idx="2">
                  <c:v>9.4</c:v>
                </c:pt>
                <c:pt idx="3">
                  <c:v>9.4</c:v>
                </c:pt>
              </c:numCache>
            </c:numRef>
          </c:val>
          <c:extLst>
            <c:ext xmlns:c16="http://schemas.microsoft.com/office/drawing/2014/chart" uri="{C3380CC4-5D6E-409C-BE32-E72D297353CC}">
              <c16:uniqueId val="{00000000-DC33-4579-BD9A-7332A649B723}"/>
            </c:ext>
          </c:extLst>
        </c:ser>
        <c:dLbls>
          <c:showLegendKey val="0"/>
          <c:showVal val="0"/>
          <c:showCatName val="0"/>
          <c:showSerName val="0"/>
          <c:showPercent val="0"/>
          <c:showBubbleSize val="0"/>
        </c:dLbls>
        <c:gapWidth val="150"/>
        <c:axId val="56213888"/>
        <c:axId val="56215424"/>
      </c:barChart>
      <c:catAx>
        <c:axId val="56213888"/>
        <c:scaling>
          <c:orientation val="minMax"/>
        </c:scaling>
        <c:delete val="0"/>
        <c:axPos val="b"/>
        <c:numFmt formatCode="General" sourceLinked="0"/>
        <c:majorTickMark val="out"/>
        <c:minorTickMark val="none"/>
        <c:tickLblPos val="nextTo"/>
        <c:txPr>
          <a:bodyPr/>
          <a:lstStyle/>
          <a:p>
            <a:pPr>
              <a:defRPr sz="1400"/>
            </a:pPr>
            <a:endParaRPr lang="ru-RU"/>
          </a:p>
        </c:txPr>
        <c:crossAx val="56215424"/>
        <c:crosses val="autoZero"/>
        <c:auto val="1"/>
        <c:lblAlgn val="ctr"/>
        <c:lblOffset val="100"/>
        <c:noMultiLvlLbl val="0"/>
      </c:catAx>
      <c:valAx>
        <c:axId val="56215424"/>
        <c:scaling>
          <c:orientation val="minMax"/>
        </c:scaling>
        <c:delete val="1"/>
        <c:axPos val="l"/>
        <c:numFmt formatCode="0.0" sourceLinked="1"/>
        <c:majorTickMark val="out"/>
        <c:minorTickMark val="none"/>
        <c:tickLblPos val="none"/>
        <c:crossAx val="56213888"/>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122767994702"/>
          <c:y val="6.7506497437021709E-2"/>
          <c:w val="0.59857182884953386"/>
          <c:h val="0.65670508204436828"/>
        </c:manualLayout>
      </c:layout>
      <c:pieChart>
        <c:varyColors val="1"/>
        <c:ser>
          <c:idx val="0"/>
          <c:order val="0"/>
          <c:tx>
            <c:strRef>
              <c:f>Лист1!$B$1</c:f>
              <c:strCache>
                <c:ptCount val="1"/>
                <c:pt idx="0">
                  <c:v>Столбец1</c:v>
                </c:pt>
              </c:strCache>
            </c:strRef>
          </c:tx>
          <c:dPt>
            <c:idx val="0"/>
            <c:bubble3D val="0"/>
            <c:spPr>
              <a:gradFill rotWithShape="1">
                <a:gsLst>
                  <a:gs pos="0">
                    <a:schemeClr val="accent1">
                      <a:shade val="63000"/>
                    </a:schemeClr>
                  </a:gs>
                  <a:gs pos="30000">
                    <a:schemeClr val="accent1">
                      <a:shade val="90000"/>
                      <a:satMod val="110000"/>
                    </a:schemeClr>
                  </a:gs>
                  <a:gs pos="45000">
                    <a:schemeClr val="accent1">
                      <a:shade val="100000"/>
                      <a:satMod val="118000"/>
                    </a:schemeClr>
                  </a:gs>
                  <a:gs pos="55000">
                    <a:schemeClr val="accent1">
                      <a:shade val="100000"/>
                      <a:satMod val="118000"/>
                    </a:schemeClr>
                  </a:gs>
                  <a:gs pos="73000">
                    <a:schemeClr val="accent1">
                      <a:shade val="90000"/>
                      <a:satMod val="110000"/>
                    </a:schemeClr>
                  </a:gs>
                  <a:gs pos="100000">
                    <a:schemeClr val="accent1">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0-A46A-4150-8C0F-2029B2F1BA82}"/>
              </c:ext>
            </c:extLst>
          </c:dPt>
          <c:dPt>
            <c:idx val="1"/>
            <c:bubble3D val="0"/>
            <c:spPr>
              <a:gradFill rotWithShape="1">
                <a:gsLst>
                  <a:gs pos="0">
                    <a:schemeClr val="accent2">
                      <a:shade val="63000"/>
                    </a:schemeClr>
                  </a:gs>
                  <a:gs pos="30000">
                    <a:schemeClr val="accent2">
                      <a:shade val="90000"/>
                      <a:satMod val="110000"/>
                    </a:schemeClr>
                  </a:gs>
                  <a:gs pos="45000">
                    <a:schemeClr val="accent2">
                      <a:shade val="100000"/>
                      <a:satMod val="118000"/>
                    </a:schemeClr>
                  </a:gs>
                  <a:gs pos="55000">
                    <a:schemeClr val="accent2">
                      <a:shade val="100000"/>
                      <a:satMod val="118000"/>
                    </a:schemeClr>
                  </a:gs>
                  <a:gs pos="73000">
                    <a:schemeClr val="accent2">
                      <a:shade val="90000"/>
                      <a:satMod val="110000"/>
                    </a:schemeClr>
                  </a:gs>
                  <a:gs pos="100000">
                    <a:schemeClr val="accent2">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1-A46A-4150-8C0F-2029B2F1BA82}"/>
              </c:ext>
            </c:extLst>
          </c:dPt>
          <c:dPt>
            <c:idx val="2"/>
            <c:bubble3D val="0"/>
            <c:spPr>
              <a:gradFill rotWithShape="1">
                <a:gsLst>
                  <a:gs pos="0">
                    <a:schemeClr val="accent3">
                      <a:shade val="63000"/>
                    </a:schemeClr>
                  </a:gs>
                  <a:gs pos="30000">
                    <a:schemeClr val="accent3">
                      <a:shade val="90000"/>
                      <a:satMod val="110000"/>
                    </a:schemeClr>
                  </a:gs>
                  <a:gs pos="45000">
                    <a:schemeClr val="accent3">
                      <a:shade val="100000"/>
                      <a:satMod val="118000"/>
                    </a:schemeClr>
                  </a:gs>
                  <a:gs pos="55000">
                    <a:schemeClr val="accent3">
                      <a:shade val="100000"/>
                      <a:satMod val="118000"/>
                    </a:schemeClr>
                  </a:gs>
                  <a:gs pos="73000">
                    <a:schemeClr val="accent3">
                      <a:shade val="90000"/>
                      <a:satMod val="110000"/>
                    </a:schemeClr>
                  </a:gs>
                  <a:gs pos="100000">
                    <a:schemeClr val="accent3">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2-A46A-4150-8C0F-2029B2F1BA82}"/>
              </c:ext>
            </c:extLst>
          </c:dPt>
          <c:dPt>
            <c:idx val="3"/>
            <c:bubble3D val="0"/>
            <c:spPr>
              <a:gradFill rotWithShape="1">
                <a:gsLst>
                  <a:gs pos="0">
                    <a:schemeClr val="accent4">
                      <a:shade val="63000"/>
                    </a:schemeClr>
                  </a:gs>
                  <a:gs pos="30000">
                    <a:schemeClr val="accent4">
                      <a:shade val="90000"/>
                      <a:satMod val="110000"/>
                    </a:schemeClr>
                  </a:gs>
                  <a:gs pos="45000">
                    <a:schemeClr val="accent4">
                      <a:shade val="100000"/>
                      <a:satMod val="118000"/>
                    </a:schemeClr>
                  </a:gs>
                  <a:gs pos="55000">
                    <a:schemeClr val="accent4">
                      <a:shade val="100000"/>
                      <a:satMod val="118000"/>
                    </a:schemeClr>
                  </a:gs>
                  <a:gs pos="73000">
                    <a:schemeClr val="accent4">
                      <a:shade val="90000"/>
                      <a:satMod val="110000"/>
                    </a:schemeClr>
                  </a:gs>
                  <a:gs pos="100000">
                    <a:schemeClr val="accent4">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3-A46A-4150-8C0F-2029B2F1BA82}"/>
              </c:ext>
            </c:extLst>
          </c:dPt>
          <c:dPt>
            <c:idx val="4"/>
            <c:bubble3D val="0"/>
            <c:spPr>
              <a:gradFill rotWithShape="1">
                <a:gsLst>
                  <a:gs pos="0">
                    <a:schemeClr val="accent5">
                      <a:shade val="63000"/>
                    </a:schemeClr>
                  </a:gs>
                  <a:gs pos="30000">
                    <a:schemeClr val="accent5">
                      <a:shade val="90000"/>
                      <a:satMod val="110000"/>
                    </a:schemeClr>
                  </a:gs>
                  <a:gs pos="45000">
                    <a:schemeClr val="accent5">
                      <a:shade val="100000"/>
                      <a:satMod val="118000"/>
                    </a:schemeClr>
                  </a:gs>
                  <a:gs pos="55000">
                    <a:schemeClr val="accent5">
                      <a:shade val="100000"/>
                      <a:satMod val="118000"/>
                    </a:schemeClr>
                  </a:gs>
                  <a:gs pos="73000">
                    <a:schemeClr val="accent5">
                      <a:shade val="90000"/>
                      <a:satMod val="110000"/>
                    </a:schemeClr>
                  </a:gs>
                  <a:gs pos="100000">
                    <a:schemeClr val="accent5">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4-A46A-4150-8C0F-2029B2F1BA82}"/>
              </c:ext>
            </c:extLst>
          </c:dPt>
          <c:dPt>
            <c:idx val="5"/>
            <c:bubble3D val="0"/>
            <c:spPr>
              <a:gradFill rotWithShape="1">
                <a:gsLst>
                  <a:gs pos="0">
                    <a:schemeClr val="accent6">
                      <a:shade val="63000"/>
                    </a:schemeClr>
                  </a:gs>
                  <a:gs pos="30000">
                    <a:schemeClr val="accent6">
                      <a:shade val="90000"/>
                      <a:satMod val="110000"/>
                    </a:schemeClr>
                  </a:gs>
                  <a:gs pos="45000">
                    <a:schemeClr val="accent6">
                      <a:shade val="100000"/>
                      <a:satMod val="118000"/>
                    </a:schemeClr>
                  </a:gs>
                  <a:gs pos="55000">
                    <a:schemeClr val="accent6">
                      <a:shade val="100000"/>
                      <a:satMod val="118000"/>
                    </a:schemeClr>
                  </a:gs>
                  <a:gs pos="73000">
                    <a:schemeClr val="accent6">
                      <a:shade val="90000"/>
                      <a:satMod val="110000"/>
                    </a:schemeClr>
                  </a:gs>
                  <a:gs pos="100000">
                    <a:schemeClr val="accent6">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5-A46A-4150-8C0F-2029B2F1BA82}"/>
              </c:ext>
            </c:extLst>
          </c:dPt>
          <c:dPt>
            <c:idx val="6"/>
            <c:bubble3D val="0"/>
            <c:spPr>
              <a:gradFill rotWithShape="1">
                <a:gsLst>
                  <a:gs pos="0">
                    <a:schemeClr val="accent1">
                      <a:lumMod val="60000"/>
                      <a:shade val="63000"/>
                    </a:schemeClr>
                  </a:gs>
                  <a:gs pos="30000">
                    <a:schemeClr val="accent1">
                      <a:lumMod val="60000"/>
                      <a:shade val="90000"/>
                      <a:satMod val="110000"/>
                    </a:schemeClr>
                  </a:gs>
                  <a:gs pos="45000">
                    <a:schemeClr val="accent1">
                      <a:lumMod val="60000"/>
                      <a:shade val="100000"/>
                      <a:satMod val="118000"/>
                    </a:schemeClr>
                  </a:gs>
                  <a:gs pos="55000">
                    <a:schemeClr val="accent1">
                      <a:lumMod val="60000"/>
                      <a:shade val="100000"/>
                      <a:satMod val="118000"/>
                    </a:schemeClr>
                  </a:gs>
                  <a:gs pos="73000">
                    <a:schemeClr val="accent1">
                      <a:lumMod val="60000"/>
                      <a:shade val="90000"/>
                      <a:satMod val="110000"/>
                    </a:schemeClr>
                  </a:gs>
                  <a:gs pos="100000">
                    <a:schemeClr val="accent1">
                      <a:lumMod val="60000"/>
                      <a:shade val="63000"/>
                    </a:schemeClr>
                  </a:gs>
                </a:gsLst>
                <a:lin ang="950000" scaled="1"/>
              </a:gradFill>
              <a:ln>
                <a:noFill/>
              </a:ln>
              <a:effectLst>
                <a:outerShdw blurRad="38100" dist="25400" dir="5400000" rotWithShape="0">
                  <a:srgbClr val="000000">
                    <a:alpha val="4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6-A46A-4150-8C0F-2029B2F1BA82}"/>
              </c:ext>
            </c:extLst>
          </c:dPt>
          <c:dPt>
            <c:idx val="7"/>
            <c:bubble3D val="0"/>
            <c:spPr>
              <a:gradFill rotWithShape="1">
                <a:gsLst>
                  <a:gs pos="0">
                    <a:schemeClr val="accent2">
                      <a:lumMod val="60000"/>
                      <a:shade val="63000"/>
                    </a:schemeClr>
                  </a:gs>
                  <a:gs pos="30000">
                    <a:schemeClr val="accent2">
                      <a:lumMod val="60000"/>
                      <a:shade val="90000"/>
                      <a:satMod val="110000"/>
                    </a:schemeClr>
                  </a:gs>
                  <a:gs pos="45000">
                    <a:schemeClr val="accent2">
                      <a:lumMod val="60000"/>
                      <a:shade val="100000"/>
                      <a:satMod val="118000"/>
                    </a:schemeClr>
                  </a:gs>
                  <a:gs pos="55000">
                    <a:schemeClr val="accent2">
                      <a:lumMod val="60000"/>
                      <a:shade val="100000"/>
                      <a:satMod val="118000"/>
                    </a:schemeClr>
                  </a:gs>
                  <a:gs pos="73000">
                    <a:schemeClr val="accent2">
                      <a:lumMod val="60000"/>
                      <a:shade val="90000"/>
                      <a:satMod val="110000"/>
                    </a:schemeClr>
                  </a:gs>
                  <a:gs pos="100000">
                    <a:schemeClr val="accent2">
                      <a:lumMod val="6000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7-A46A-4150-8C0F-2029B2F1BA82}"/>
              </c:ext>
            </c:extLst>
          </c:dPt>
          <c:dPt>
            <c:idx val="8"/>
            <c:bubble3D val="0"/>
            <c:spPr>
              <a:gradFill rotWithShape="1">
                <a:gsLst>
                  <a:gs pos="0">
                    <a:schemeClr val="accent3">
                      <a:lumMod val="60000"/>
                      <a:shade val="63000"/>
                    </a:schemeClr>
                  </a:gs>
                  <a:gs pos="30000">
                    <a:schemeClr val="accent3">
                      <a:lumMod val="60000"/>
                      <a:shade val="90000"/>
                      <a:satMod val="110000"/>
                    </a:schemeClr>
                  </a:gs>
                  <a:gs pos="45000">
                    <a:schemeClr val="accent3">
                      <a:lumMod val="60000"/>
                      <a:shade val="100000"/>
                      <a:satMod val="118000"/>
                    </a:schemeClr>
                  </a:gs>
                  <a:gs pos="55000">
                    <a:schemeClr val="accent3">
                      <a:lumMod val="60000"/>
                      <a:shade val="100000"/>
                      <a:satMod val="118000"/>
                    </a:schemeClr>
                  </a:gs>
                  <a:gs pos="73000">
                    <a:schemeClr val="accent3">
                      <a:lumMod val="60000"/>
                      <a:shade val="90000"/>
                      <a:satMod val="110000"/>
                    </a:schemeClr>
                  </a:gs>
                  <a:gs pos="100000">
                    <a:schemeClr val="accent3">
                      <a:lumMod val="6000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8-A46A-4150-8C0F-2029B2F1BA82}"/>
              </c:ext>
            </c:extLst>
          </c:dPt>
          <c:dPt>
            <c:idx val="9"/>
            <c:bubble3D val="0"/>
            <c:spPr>
              <a:gradFill rotWithShape="1">
                <a:gsLst>
                  <a:gs pos="0">
                    <a:schemeClr val="accent4">
                      <a:lumMod val="60000"/>
                      <a:shade val="63000"/>
                    </a:schemeClr>
                  </a:gs>
                  <a:gs pos="30000">
                    <a:schemeClr val="accent4">
                      <a:lumMod val="60000"/>
                      <a:shade val="90000"/>
                      <a:satMod val="110000"/>
                    </a:schemeClr>
                  </a:gs>
                  <a:gs pos="45000">
                    <a:schemeClr val="accent4">
                      <a:lumMod val="60000"/>
                      <a:shade val="100000"/>
                      <a:satMod val="118000"/>
                    </a:schemeClr>
                  </a:gs>
                  <a:gs pos="55000">
                    <a:schemeClr val="accent4">
                      <a:lumMod val="60000"/>
                      <a:shade val="100000"/>
                      <a:satMod val="118000"/>
                    </a:schemeClr>
                  </a:gs>
                  <a:gs pos="73000">
                    <a:schemeClr val="accent4">
                      <a:lumMod val="60000"/>
                      <a:shade val="90000"/>
                      <a:satMod val="110000"/>
                    </a:schemeClr>
                  </a:gs>
                  <a:gs pos="100000">
                    <a:schemeClr val="accent4">
                      <a:lumMod val="60000"/>
                      <a:shade val="63000"/>
                    </a:schemeClr>
                  </a:gs>
                </a:gsLst>
                <a:lin ang="950000" scaled="1"/>
              </a:gradFill>
              <a:ln>
                <a:noFill/>
              </a:ln>
              <a:effectLst>
                <a:outerShdw blurRad="38100" dist="25400" dir="5400000" rotWithShape="0">
                  <a:srgbClr val="000000">
                    <a:alpha val="4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9-A46A-4150-8C0F-2029B2F1BA82}"/>
              </c:ext>
            </c:extLst>
          </c:dPt>
          <c:dLbls>
            <c:dLbl>
              <c:idx val="0"/>
              <c:layout>
                <c:manualLayout>
                  <c:x val="0.16810185440329661"/>
                  <c:y val="-0.1224336403518210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46A-4150-8C0F-2029B2F1BA82}"/>
                </c:ext>
              </c:extLst>
            </c:dLbl>
            <c:dLbl>
              <c:idx val="1"/>
              <c:layout>
                <c:manualLayout>
                  <c:x val="0.13881756204339976"/>
                  <c:y val="-4.261569404674787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46A-4150-8C0F-2029B2F1BA82}"/>
                </c:ext>
              </c:extLst>
            </c:dLbl>
            <c:dLbl>
              <c:idx val="2"/>
              <c:layout>
                <c:manualLayout>
                  <c:x val="0.25646522504726782"/>
                  <c:y val="3.964152806202279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46A-4150-8C0F-2029B2F1BA82}"/>
                </c:ext>
              </c:extLst>
            </c:dLbl>
            <c:dLbl>
              <c:idx val="3"/>
              <c:layout>
                <c:manualLayout>
                  <c:x val="0.17150608267748046"/>
                  <c:y val="6.925199132619110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46A-4150-8C0F-2029B2F1BA82}"/>
                </c:ext>
              </c:extLst>
            </c:dLbl>
            <c:dLbl>
              <c:idx val="4"/>
              <c:layout>
                <c:manualLayout>
                  <c:x val="-2.5512045354747288E-2"/>
                  <c:y val="7.655298394772830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46A-4150-8C0F-2029B2F1BA82}"/>
                </c:ext>
              </c:extLst>
            </c:dLbl>
            <c:dLbl>
              <c:idx val="5"/>
              <c:layout>
                <c:manualLayout>
                  <c:x val="-0.14798910775536353"/>
                  <c:y val="0.1546665907344874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46A-4150-8C0F-2029B2F1BA82}"/>
                </c:ext>
              </c:extLst>
            </c:dLbl>
            <c:dLbl>
              <c:idx val="6"/>
              <c:layout>
                <c:manualLayout>
                  <c:x val="-0.19745980110286862"/>
                  <c:y val="0.1070108410599822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A46A-4150-8C0F-2029B2F1BA82}"/>
                </c:ext>
              </c:extLst>
            </c:dLbl>
            <c:dLbl>
              <c:idx val="7"/>
              <c:layout>
                <c:manualLayout>
                  <c:x val="-8.3296083601545085E-2"/>
                  <c:y val="4.944516515757670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46A-4150-8C0F-2029B2F1BA82}"/>
                </c:ext>
              </c:extLst>
            </c:dLbl>
            <c:dLbl>
              <c:idx val="8"/>
              <c:layout>
                <c:manualLayout>
                  <c:x val="0.14458625704223593"/>
                  <c:y val="2.969169332503164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A46A-4150-8C0F-2029B2F1BA82}"/>
                </c:ext>
              </c:extLst>
            </c:dLbl>
            <c:dLbl>
              <c:idx val="9"/>
              <c:layout>
                <c:manualLayout>
                  <c:x val="-0.12027288048512094"/>
                  <c:y val="0.1972754793138243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46A-4150-8C0F-2029B2F1BA82}"/>
                </c:ext>
              </c:extLst>
            </c:dLbl>
            <c:dLbl>
              <c:idx val="10"/>
              <c:layout>
                <c:manualLayout>
                  <c:x val="-0.11131021001453555"/>
                  <c:y val="-2.95753183602308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A46A-4150-8C0F-2029B2F1BA82}"/>
                </c:ext>
              </c:extLst>
            </c:dLbl>
            <c:spPr>
              <a:noFill/>
              <a:ln>
                <a:noFill/>
              </a:ln>
              <a:effectLst>
                <a:outerShdw dir="10260000" algn="ctr" rotWithShape="0">
                  <a:srgbClr val="000000">
                    <a:alpha val="43137"/>
                  </a:srgbClr>
                </a:outerShdw>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eparator>
</c:separator>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Лист1!$A$2:$A$11</c:f>
              <c:strCache>
                <c:ptCount val="10"/>
                <c:pt idx="0">
                  <c:v>Прочие</c:v>
                </c:pt>
                <c:pt idx="1">
                  <c:v>Штрафы</c:v>
                </c:pt>
                <c:pt idx="2">
                  <c:v>Доходы от продажи матер. и нематер. активов</c:v>
                </c:pt>
                <c:pt idx="3">
                  <c:v>Доходы от использ-ия мун. имущ-ва</c:v>
                </c:pt>
                <c:pt idx="4">
                  <c:v>Гос. пошлина </c:v>
                </c:pt>
                <c:pt idx="5">
                  <c:v>Доходы от оказания платных услуг и компенсации затрат государства</c:v>
                </c:pt>
                <c:pt idx="6">
                  <c:v>УСН</c:v>
                </c:pt>
                <c:pt idx="7">
                  <c:v>Акцизы</c:v>
                </c:pt>
                <c:pt idx="8">
                  <c:v>НДФЛ</c:v>
                </c:pt>
                <c:pt idx="9">
                  <c:v>Платежи при пользовании природными ресурсами</c:v>
                </c:pt>
              </c:strCache>
            </c:strRef>
          </c:cat>
          <c:val>
            <c:numRef>
              <c:f>Лист1!$B$2:$B$11</c:f>
              <c:numCache>
                <c:formatCode>0.0</c:formatCode>
                <c:ptCount val="10"/>
                <c:pt idx="0">
                  <c:v>297</c:v>
                </c:pt>
                <c:pt idx="1">
                  <c:v>1700</c:v>
                </c:pt>
                <c:pt idx="2">
                  <c:v>5700</c:v>
                </c:pt>
                <c:pt idx="3">
                  <c:v>11588</c:v>
                </c:pt>
                <c:pt idx="4">
                  <c:v>1700</c:v>
                </c:pt>
                <c:pt idx="5">
                  <c:v>4000</c:v>
                </c:pt>
                <c:pt idx="6">
                  <c:v>23800</c:v>
                </c:pt>
                <c:pt idx="7">
                  <c:v>25930.9</c:v>
                </c:pt>
                <c:pt idx="8">
                  <c:v>187887</c:v>
                </c:pt>
                <c:pt idx="9">
                  <c:v>155</c:v>
                </c:pt>
              </c:numCache>
            </c:numRef>
          </c:val>
          <c:extLst>
            <c:ext xmlns:c16="http://schemas.microsoft.com/office/drawing/2014/chart" uri="{C3380CC4-5D6E-409C-BE32-E72D297353CC}">
              <c16:uniqueId val="{0000000B-A46A-4150-8C0F-2029B2F1BA82}"/>
            </c:ext>
          </c:extLst>
        </c:ser>
        <c:dLbls>
          <c:showLegendKey val="0"/>
          <c:showVal val="0"/>
          <c:showCatName val="0"/>
          <c:showSerName val="0"/>
          <c:showPercent val="0"/>
          <c:showBubbleSize val="0"/>
          <c:showLeaderLines val="1"/>
        </c:dLbls>
        <c:firstSliceAng val="150"/>
      </c:pieChart>
      <c:spPr>
        <a:noFill/>
        <a:ln>
          <a:noFill/>
        </a:ln>
        <a:effectLst>
          <a:outerShdw blurRad="50800" sx="92000" sy="92000" algn="ctr" rotWithShape="0">
            <a:srgbClr val="000000">
              <a:alpha val="45000"/>
            </a:srgbClr>
          </a:outerShdw>
        </a:effectLst>
      </c:spPr>
    </c:plotArea>
    <c:plotVisOnly val="1"/>
    <c:dispBlanksAs val="zero"/>
    <c:showDLblsOverMax val="0"/>
  </c:chart>
  <c:spPr>
    <a:noFill/>
    <a:ln w="9525" cap="flat" cmpd="sng" algn="ctr">
      <a:noFill/>
      <a:prstDash val="solid"/>
    </a:ln>
    <a:effectLst/>
  </c:spPr>
  <c:txPr>
    <a:bodyPr/>
    <a:lstStyle/>
    <a:p>
      <a:pPr>
        <a:defRPr sz="1800"/>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3493552877426"/>
          <c:y val="0.18813270163079576"/>
          <c:w val="0.59857182884953386"/>
          <c:h val="0.65670508204436873"/>
        </c:manualLayout>
      </c:layout>
      <c:pieChart>
        <c:varyColors val="1"/>
        <c:ser>
          <c:idx val="0"/>
          <c:order val="0"/>
          <c:tx>
            <c:strRef>
              <c:f>Лист1!$B$1</c:f>
              <c:strCache>
                <c:ptCount val="1"/>
                <c:pt idx="0">
                  <c:v>Столбец1</c:v>
                </c:pt>
              </c:strCache>
            </c:strRef>
          </c:tx>
          <c:dPt>
            <c:idx val="0"/>
            <c:bubble3D val="0"/>
            <c:spPr>
              <a:gradFill rotWithShape="1">
                <a:gsLst>
                  <a:gs pos="0">
                    <a:schemeClr val="accent1">
                      <a:shade val="63000"/>
                    </a:schemeClr>
                  </a:gs>
                  <a:gs pos="30000">
                    <a:schemeClr val="accent1">
                      <a:shade val="90000"/>
                      <a:satMod val="110000"/>
                    </a:schemeClr>
                  </a:gs>
                  <a:gs pos="45000">
                    <a:schemeClr val="accent1">
                      <a:shade val="100000"/>
                      <a:satMod val="118000"/>
                    </a:schemeClr>
                  </a:gs>
                  <a:gs pos="55000">
                    <a:schemeClr val="accent1">
                      <a:shade val="100000"/>
                      <a:satMod val="118000"/>
                    </a:schemeClr>
                  </a:gs>
                  <a:gs pos="73000">
                    <a:schemeClr val="accent1">
                      <a:shade val="90000"/>
                      <a:satMod val="110000"/>
                    </a:schemeClr>
                  </a:gs>
                  <a:gs pos="100000">
                    <a:schemeClr val="accent1">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0-8E27-4E44-9F6A-8A17C7A23C21}"/>
              </c:ext>
            </c:extLst>
          </c:dPt>
          <c:dPt>
            <c:idx val="1"/>
            <c:bubble3D val="0"/>
            <c:spPr>
              <a:gradFill rotWithShape="1">
                <a:gsLst>
                  <a:gs pos="0">
                    <a:schemeClr val="accent2">
                      <a:shade val="63000"/>
                    </a:schemeClr>
                  </a:gs>
                  <a:gs pos="30000">
                    <a:schemeClr val="accent2">
                      <a:shade val="90000"/>
                      <a:satMod val="110000"/>
                    </a:schemeClr>
                  </a:gs>
                  <a:gs pos="45000">
                    <a:schemeClr val="accent2">
                      <a:shade val="100000"/>
                      <a:satMod val="118000"/>
                    </a:schemeClr>
                  </a:gs>
                  <a:gs pos="55000">
                    <a:schemeClr val="accent2">
                      <a:shade val="100000"/>
                      <a:satMod val="118000"/>
                    </a:schemeClr>
                  </a:gs>
                  <a:gs pos="73000">
                    <a:schemeClr val="accent2">
                      <a:shade val="90000"/>
                      <a:satMod val="110000"/>
                    </a:schemeClr>
                  </a:gs>
                  <a:gs pos="100000">
                    <a:schemeClr val="accent2">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1-8E27-4E44-9F6A-8A17C7A23C21}"/>
              </c:ext>
            </c:extLst>
          </c:dPt>
          <c:dPt>
            <c:idx val="2"/>
            <c:bubble3D val="0"/>
            <c:spPr>
              <a:gradFill rotWithShape="1">
                <a:gsLst>
                  <a:gs pos="0">
                    <a:schemeClr val="accent3">
                      <a:shade val="63000"/>
                    </a:schemeClr>
                  </a:gs>
                  <a:gs pos="30000">
                    <a:schemeClr val="accent3">
                      <a:shade val="90000"/>
                      <a:satMod val="110000"/>
                    </a:schemeClr>
                  </a:gs>
                  <a:gs pos="45000">
                    <a:schemeClr val="accent3">
                      <a:shade val="100000"/>
                      <a:satMod val="118000"/>
                    </a:schemeClr>
                  </a:gs>
                  <a:gs pos="55000">
                    <a:schemeClr val="accent3">
                      <a:shade val="100000"/>
                      <a:satMod val="118000"/>
                    </a:schemeClr>
                  </a:gs>
                  <a:gs pos="73000">
                    <a:schemeClr val="accent3">
                      <a:shade val="90000"/>
                      <a:satMod val="110000"/>
                    </a:schemeClr>
                  </a:gs>
                  <a:gs pos="100000">
                    <a:schemeClr val="accent3">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2-8E27-4E44-9F6A-8A17C7A23C21}"/>
              </c:ext>
            </c:extLst>
          </c:dPt>
          <c:dPt>
            <c:idx val="3"/>
            <c:bubble3D val="0"/>
            <c:spPr>
              <a:gradFill rotWithShape="1">
                <a:gsLst>
                  <a:gs pos="0">
                    <a:schemeClr val="accent4">
                      <a:shade val="63000"/>
                    </a:schemeClr>
                  </a:gs>
                  <a:gs pos="30000">
                    <a:schemeClr val="accent4">
                      <a:shade val="90000"/>
                      <a:satMod val="110000"/>
                    </a:schemeClr>
                  </a:gs>
                  <a:gs pos="45000">
                    <a:schemeClr val="accent4">
                      <a:shade val="100000"/>
                      <a:satMod val="118000"/>
                    </a:schemeClr>
                  </a:gs>
                  <a:gs pos="55000">
                    <a:schemeClr val="accent4">
                      <a:shade val="100000"/>
                      <a:satMod val="118000"/>
                    </a:schemeClr>
                  </a:gs>
                  <a:gs pos="73000">
                    <a:schemeClr val="accent4">
                      <a:shade val="90000"/>
                      <a:satMod val="110000"/>
                    </a:schemeClr>
                  </a:gs>
                  <a:gs pos="100000">
                    <a:schemeClr val="accent4">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3-8E27-4E44-9F6A-8A17C7A23C21}"/>
              </c:ext>
            </c:extLst>
          </c:dPt>
          <c:dPt>
            <c:idx val="4"/>
            <c:bubble3D val="0"/>
            <c:spPr>
              <a:gradFill rotWithShape="1">
                <a:gsLst>
                  <a:gs pos="0">
                    <a:schemeClr val="accent5">
                      <a:shade val="63000"/>
                    </a:schemeClr>
                  </a:gs>
                  <a:gs pos="30000">
                    <a:schemeClr val="accent5">
                      <a:shade val="90000"/>
                      <a:satMod val="110000"/>
                    </a:schemeClr>
                  </a:gs>
                  <a:gs pos="45000">
                    <a:schemeClr val="accent5">
                      <a:shade val="100000"/>
                      <a:satMod val="118000"/>
                    </a:schemeClr>
                  </a:gs>
                  <a:gs pos="55000">
                    <a:schemeClr val="accent5">
                      <a:shade val="100000"/>
                      <a:satMod val="118000"/>
                    </a:schemeClr>
                  </a:gs>
                  <a:gs pos="73000">
                    <a:schemeClr val="accent5">
                      <a:shade val="90000"/>
                      <a:satMod val="110000"/>
                    </a:schemeClr>
                  </a:gs>
                  <a:gs pos="100000">
                    <a:schemeClr val="accent5">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4-8E27-4E44-9F6A-8A17C7A23C21}"/>
              </c:ext>
            </c:extLst>
          </c:dPt>
          <c:dPt>
            <c:idx val="5"/>
            <c:bubble3D val="0"/>
            <c:spPr>
              <a:gradFill rotWithShape="1">
                <a:gsLst>
                  <a:gs pos="0">
                    <a:schemeClr val="accent6">
                      <a:shade val="63000"/>
                    </a:schemeClr>
                  </a:gs>
                  <a:gs pos="30000">
                    <a:schemeClr val="accent6">
                      <a:shade val="90000"/>
                      <a:satMod val="110000"/>
                    </a:schemeClr>
                  </a:gs>
                  <a:gs pos="45000">
                    <a:schemeClr val="accent6">
                      <a:shade val="100000"/>
                      <a:satMod val="118000"/>
                    </a:schemeClr>
                  </a:gs>
                  <a:gs pos="55000">
                    <a:schemeClr val="accent6">
                      <a:shade val="100000"/>
                      <a:satMod val="118000"/>
                    </a:schemeClr>
                  </a:gs>
                  <a:gs pos="73000">
                    <a:schemeClr val="accent6">
                      <a:shade val="90000"/>
                      <a:satMod val="110000"/>
                    </a:schemeClr>
                  </a:gs>
                  <a:gs pos="100000">
                    <a:schemeClr val="accent6">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5-8E27-4E44-9F6A-8A17C7A23C21}"/>
              </c:ext>
            </c:extLst>
          </c:dPt>
          <c:dPt>
            <c:idx val="6"/>
            <c:bubble3D val="0"/>
            <c:spPr>
              <a:gradFill rotWithShape="1">
                <a:gsLst>
                  <a:gs pos="0">
                    <a:schemeClr val="accent1">
                      <a:lumMod val="60000"/>
                      <a:shade val="63000"/>
                    </a:schemeClr>
                  </a:gs>
                  <a:gs pos="30000">
                    <a:schemeClr val="accent1">
                      <a:lumMod val="60000"/>
                      <a:shade val="90000"/>
                      <a:satMod val="110000"/>
                    </a:schemeClr>
                  </a:gs>
                  <a:gs pos="45000">
                    <a:schemeClr val="accent1">
                      <a:lumMod val="60000"/>
                      <a:shade val="100000"/>
                      <a:satMod val="118000"/>
                    </a:schemeClr>
                  </a:gs>
                  <a:gs pos="55000">
                    <a:schemeClr val="accent1">
                      <a:lumMod val="60000"/>
                      <a:shade val="100000"/>
                      <a:satMod val="118000"/>
                    </a:schemeClr>
                  </a:gs>
                  <a:gs pos="73000">
                    <a:schemeClr val="accent1">
                      <a:lumMod val="60000"/>
                      <a:shade val="90000"/>
                      <a:satMod val="110000"/>
                    </a:schemeClr>
                  </a:gs>
                  <a:gs pos="100000">
                    <a:schemeClr val="accent1">
                      <a:lumMod val="60000"/>
                      <a:shade val="63000"/>
                    </a:schemeClr>
                  </a:gs>
                </a:gsLst>
                <a:lin ang="950000" scaled="1"/>
              </a:gradFill>
              <a:ln>
                <a:noFill/>
              </a:ln>
              <a:effectLst>
                <a:outerShdw blurRad="38100" dist="25400" dir="5400000" rotWithShape="0">
                  <a:srgbClr val="000000">
                    <a:alpha val="4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6-8E27-4E44-9F6A-8A17C7A23C21}"/>
              </c:ext>
            </c:extLst>
          </c:dPt>
          <c:dPt>
            <c:idx val="7"/>
            <c:bubble3D val="0"/>
            <c:spPr>
              <a:gradFill rotWithShape="1">
                <a:gsLst>
                  <a:gs pos="0">
                    <a:schemeClr val="accent2">
                      <a:lumMod val="60000"/>
                      <a:shade val="63000"/>
                    </a:schemeClr>
                  </a:gs>
                  <a:gs pos="30000">
                    <a:schemeClr val="accent2">
                      <a:lumMod val="60000"/>
                      <a:shade val="90000"/>
                      <a:satMod val="110000"/>
                    </a:schemeClr>
                  </a:gs>
                  <a:gs pos="45000">
                    <a:schemeClr val="accent2">
                      <a:lumMod val="60000"/>
                      <a:shade val="100000"/>
                      <a:satMod val="118000"/>
                    </a:schemeClr>
                  </a:gs>
                  <a:gs pos="55000">
                    <a:schemeClr val="accent2">
                      <a:lumMod val="60000"/>
                      <a:shade val="100000"/>
                      <a:satMod val="118000"/>
                    </a:schemeClr>
                  </a:gs>
                  <a:gs pos="73000">
                    <a:schemeClr val="accent2">
                      <a:lumMod val="60000"/>
                      <a:shade val="90000"/>
                      <a:satMod val="110000"/>
                    </a:schemeClr>
                  </a:gs>
                  <a:gs pos="100000">
                    <a:schemeClr val="accent2">
                      <a:lumMod val="6000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7-8E27-4E44-9F6A-8A17C7A23C21}"/>
              </c:ext>
            </c:extLst>
          </c:dPt>
          <c:dPt>
            <c:idx val="8"/>
            <c:bubble3D val="0"/>
            <c:spPr>
              <a:gradFill rotWithShape="1">
                <a:gsLst>
                  <a:gs pos="0">
                    <a:schemeClr val="accent3">
                      <a:lumMod val="60000"/>
                      <a:shade val="63000"/>
                    </a:schemeClr>
                  </a:gs>
                  <a:gs pos="30000">
                    <a:schemeClr val="accent3">
                      <a:lumMod val="60000"/>
                      <a:shade val="90000"/>
                      <a:satMod val="110000"/>
                    </a:schemeClr>
                  </a:gs>
                  <a:gs pos="45000">
                    <a:schemeClr val="accent3">
                      <a:lumMod val="60000"/>
                      <a:shade val="100000"/>
                      <a:satMod val="118000"/>
                    </a:schemeClr>
                  </a:gs>
                  <a:gs pos="55000">
                    <a:schemeClr val="accent3">
                      <a:lumMod val="60000"/>
                      <a:shade val="100000"/>
                      <a:satMod val="118000"/>
                    </a:schemeClr>
                  </a:gs>
                  <a:gs pos="73000">
                    <a:schemeClr val="accent3">
                      <a:lumMod val="60000"/>
                      <a:shade val="90000"/>
                      <a:satMod val="110000"/>
                    </a:schemeClr>
                  </a:gs>
                  <a:gs pos="100000">
                    <a:schemeClr val="accent3">
                      <a:lumMod val="6000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8-8E27-4E44-9F6A-8A17C7A23C21}"/>
              </c:ext>
            </c:extLst>
          </c:dPt>
          <c:dPt>
            <c:idx val="9"/>
            <c:bubble3D val="0"/>
            <c:spPr>
              <a:gradFill rotWithShape="1">
                <a:gsLst>
                  <a:gs pos="0">
                    <a:schemeClr val="accent4">
                      <a:lumMod val="60000"/>
                      <a:shade val="63000"/>
                    </a:schemeClr>
                  </a:gs>
                  <a:gs pos="30000">
                    <a:schemeClr val="accent4">
                      <a:lumMod val="60000"/>
                      <a:shade val="90000"/>
                      <a:satMod val="110000"/>
                    </a:schemeClr>
                  </a:gs>
                  <a:gs pos="45000">
                    <a:schemeClr val="accent4">
                      <a:lumMod val="60000"/>
                      <a:shade val="100000"/>
                      <a:satMod val="118000"/>
                    </a:schemeClr>
                  </a:gs>
                  <a:gs pos="55000">
                    <a:schemeClr val="accent4">
                      <a:lumMod val="60000"/>
                      <a:shade val="100000"/>
                      <a:satMod val="118000"/>
                    </a:schemeClr>
                  </a:gs>
                  <a:gs pos="73000">
                    <a:schemeClr val="accent4">
                      <a:lumMod val="60000"/>
                      <a:shade val="90000"/>
                      <a:satMod val="110000"/>
                    </a:schemeClr>
                  </a:gs>
                  <a:gs pos="100000">
                    <a:schemeClr val="accent4">
                      <a:lumMod val="60000"/>
                      <a:shade val="63000"/>
                    </a:schemeClr>
                  </a:gs>
                </a:gsLst>
                <a:lin ang="950000" scaled="1"/>
              </a:gradFill>
              <a:ln>
                <a:noFill/>
              </a:ln>
              <a:effectLst>
                <a:outerShdw blurRad="38100" dist="25400" dir="5400000" rotWithShape="0">
                  <a:srgbClr val="000000">
                    <a:alpha val="40000"/>
                  </a:srgbClr>
                </a:outerShdw>
              </a:effectLst>
              <a:scene3d>
                <a:camera prst="orthographicFront" fov="0">
                  <a:rot lat="0" lon="0" rev="0"/>
                </a:camera>
                <a:lightRig rig="soft" dir="t">
                  <a:rot lat="0" lon="0" rev="2700000"/>
                </a:lightRig>
              </a:scene3d>
              <a:sp3d prstMaterial="matte">
                <a:bevelT w="50800" h="50800"/>
                <a:contourClr>
                  <a:schemeClr val="dk1"/>
                </a:contourClr>
              </a:sp3d>
            </c:spPr>
            <c:extLst>
              <c:ext xmlns:c16="http://schemas.microsoft.com/office/drawing/2014/chart" uri="{C3380CC4-5D6E-409C-BE32-E72D297353CC}">
                <c16:uniqueId val="{00000009-8E27-4E44-9F6A-8A17C7A23C21}"/>
              </c:ext>
            </c:extLst>
          </c:dPt>
          <c:dLbls>
            <c:dLbl>
              <c:idx val="0"/>
              <c:layout>
                <c:manualLayout>
                  <c:x val="0.23384988473502952"/>
                  <c:y val="-4.537839033950813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E27-4E44-9F6A-8A17C7A23C21}"/>
                </c:ext>
              </c:extLst>
            </c:dLbl>
            <c:dLbl>
              <c:idx val="1"/>
              <c:layout>
                <c:manualLayout>
                  <c:x val="8.8478667300855462E-2"/>
                  <c:y val="3.216739373248193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E27-4E44-9F6A-8A17C7A23C21}"/>
                </c:ext>
              </c:extLst>
            </c:dLbl>
            <c:dLbl>
              <c:idx val="2"/>
              <c:layout>
                <c:manualLayout>
                  <c:x val="0.17991311150613334"/>
                  <c:y val="0.1002094110704912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E27-4E44-9F6A-8A17C7A23C21}"/>
                </c:ext>
              </c:extLst>
            </c:dLbl>
            <c:dLbl>
              <c:idx val="3"/>
              <c:delete val="1"/>
              <c:extLst>
                <c:ext xmlns:c15="http://schemas.microsoft.com/office/drawing/2012/chart" uri="{CE6537A1-D6FC-4f65-9D91-7224C49458BB}"/>
                <c:ext xmlns:c16="http://schemas.microsoft.com/office/drawing/2014/chart" uri="{C3380CC4-5D6E-409C-BE32-E72D297353CC}">
                  <c16:uniqueId val="{00000003-8E27-4E44-9F6A-8A17C7A23C21}"/>
                </c:ext>
              </c:extLst>
            </c:dLbl>
            <c:dLbl>
              <c:idx val="4"/>
              <c:layout>
                <c:manualLayout>
                  <c:x val="7.2906251157279514E-2"/>
                  <c:y val="0.1048141612338176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8E27-4E44-9F6A-8A17C7A23C21}"/>
                </c:ext>
              </c:extLst>
            </c:dLbl>
            <c:dLbl>
              <c:idx val="5"/>
              <c:layout>
                <c:manualLayout>
                  <c:x val="-0.10249000111098767"/>
                  <c:y val="0.1474722531106394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E27-4E44-9F6A-8A17C7A23C21}"/>
                </c:ext>
              </c:extLst>
            </c:dLbl>
            <c:dLbl>
              <c:idx val="6"/>
              <c:layout>
                <c:manualLayout>
                  <c:x val="-0.1164440062215321"/>
                  <c:y val="2.763268486252699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8E27-4E44-9F6A-8A17C7A23C21}"/>
                </c:ext>
              </c:extLst>
            </c:dLbl>
            <c:dLbl>
              <c:idx val="7"/>
              <c:layout>
                <c:manualLayout>
                  <c:x val="-9.6820955079065726E-2"/>
                  <c:y val="-5.649279690380415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8E27-4E44-9F6A-8A17C7A23C21}"/>
                </c:ext>
              </c:extLst>
            </c:dLbl>
            <c:dLbl>
              <c:idx val="8"/>
              <c:layout>
                <c:manualLayout>
                  <c:x val="-3.3268004943895126E-2"/>
                  <c:y val="-4.6876220299082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8E27-4E44-9F6A-8A17C7A23C21}"/>
                </c:ext>
              </c:extLst>
            </c:dLbl>
            <c:dLbl>
              <c:idx val="9"/>
              <c:layout>
                <c:manualLayout>
                  <c:x val="-0.13390734362848591"/>
                  <c:y val="9.494081820627356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8E27-4E44-9F6A-8A17C7A23C21}"/>
                </c:ext>
              </c:extLst>
            </c:dLbl>
            <c:dLbl>
              <c:idx val="10"/>
              <c:layout>
                <c:manualLayout>
                  <c:x val="-0.11131021001453555"/>
                  <c:y val="-2.95753183602308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8E27-4E44-9F6A-8A17C7A23C21}"/>
                </c:ext>
              </c:extLst>
            </c:dLbl>
            <c:spPr>
              <a:noFill/>
              <a:ln>
                <a:noFill/>
              </a:ln>
              <a:effectLst>
                <a:outerShdw dir="10260000" algn="ctr" rotWithShape="0">
                  <a:srgbClr val="000000">
                    <a:alpha val="43137"/>
                  </a:srgbClr>
                </a:outerShdw>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eparator>
</c:separator>
            <c:showLeaderLines val="1"/>
            <c:leaderLines>
              <c:spPr>
                <a:ln w="9525" cap="flat" cmpd="sng" algn="ctr">
                  <a:solidFill>
                    <a:schemeClr val="tx1"/>
                  </a:solidFill>
                  <a:prstDash val="solid"/>
                  <a:round/>
                </a:ln>
                <a:effectLst/>
              </c:spPr>
            </c:leaderLines>
            <c:extLst>
              <c:ext xmlns:c15="http://schemas.microsoft.com/office/drawing/2012/chart" uri="{CE6537A1-D6FC-4f65-9D91-7224C49458BB}"/>
            </c:extLst>
          </c:dLbls>
          <c:cat>
            <c:strRef>
              <c:f>Лист1!$A$2:$A$10</c:f>
              <c:strCache>
                <c:ptCount val="9"/>
                <c:pt idx="0">
                  <c:v>Платежи при пользовании природными ресурсами</c:v>
                </c:pt>
                <c:pt idx="1">
                  <c:v>Штрафы</c:v>
                </c:pt>
                <c:pt idx="2">
                  <c:v>Доходы от продажи матер. и нематер. активов</c:v>
                </c:pt>
                <c:pt idx="3">
                  <c:v>Доходы от использ-ия мун. имущ-ва</c:v>
                </c:pt>
                <c:pt idx="4">
                  <c:v>Гос. пошлина </c:v>
                </c:pt>
                <c:pt idx="5">
                  <c:v>Доходы от оказания платных услуг и компенсации затрат государства</c:v>
                </c:pt>
                <c:pt idx="6">
                  <c:v>УСН</c:v>
                </c:pt>
                <c:pt idx="7">
                  <c:v>Акцизы</c:v>
                </c:pt>
                <c:pt idx="8">
                  <c:v>НДФЛ</c:v>
                </c:pt>
              </c:strCache>
            </c:strRef>
          </c:cat>
          <c:val>
            <c:numRef>
              <c:f>Лист1!$B$2:$B$10</c:f>
              <c:numCache>
                <c:formatCode>0.0</c:formatCode>
                <c:ptCount val="9"/>
                <c:pt idx="0">
                  <c:v>147</c:v>
                </c:pt>
                <c:pt idx="1">
                  <c:v>445</c:v>
                </c:pt>
                <c:pt idx="2">
                  <c:v>3300</c:v>
                </c:pt>
                <c:pt idx="3">
                  <c:v>4595</c:v>
                </c:pt>
                <c:pt idx="4">
                  <c:v>1595</c:v>
                </c:pt>
                <c:pt idx="5">
                  <c:v>883</c:v>
                </c:pt>
                <c:pt idx="6">
                  <c:v>23924</c:v>
                </c:pt>
                <c:pt idx="7">
                  <c:v>24437</c:v>
                </c:pt>
                <c:pt idx="8">
                  <c:v>187129</c:v>
                </c:pt>
              </c:numCache>
            </c:numRef>
          </c:val>
          <c:extLst>
            <c:ext xmlns:c16="http://schemas.microsoft.com/office/drawing/2014/chart" uri="{C3380CC4-5D6E-409C-BE32-E72D297353CC}">
              <c16:uniqueId val="{0000000B-8E27-4E44-9F6A-8A17C7A23C21}"/>
            </c:ext>
          </c:extLst>
        </c:ser>
        <c:dLbls>
          <c:showLegendKey val="0"/>
          <c:showVal val="0"/>
          <c:showCatName val="0"/>
          <c:showSerName val="0"/>
          <c:showPercent val="0"/>
          <c:showBubbleSize val="0"/>
          <c:showLeaderLines val="1"/>
        </c:dLbls>
        <c:firstSliceAng val="183"/>
      </c:pieChart>
      <c:spPr>
        <a:noFill/>
        <a:ln>
          <a:noFill/>
        </a:ln>
        <a:effectLst>
          <a:outerShdw blurRad="50800" sx="92000" sy="92000" algn="ctr" rotWithShape="0">
            <a:srgbClr val="000000">
              <a:alpha val="45000"/>
            </a:srgbClr>
          </a:outerShdw>
        </a:effectLst>
      </c:spPr>
    </c:plotArea>
    <c:plotVisOnly val="1"/>
    <c:dispBlanksAs val="zero"/>
    <c:showDLblsOverMax val="0"/>
  </c:chart>
  <c:spPr>
    <a:noFill/>
    <a:ln w="9525" cap="flat" cmpd="sng" algn="ctr">
      <a:noFill/>
      <a:prstDash val="solid"/>
    </a:ln>
    <a:effectLst/>
  </c:spPr>
  <c:txPr>
    <a:bodyPr/>
    <a:lstStyle/>
    <a:p>
      <a:pPr>
        <a:defRPr sz="1800"/>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 </a:t>
            </a:r>
            <a:endParaRPr lang="ru-RU" sz="1400" dirty="0"/>
          </a:p>
        </c:rich>
      </c:tx>
      <c:layout>
        <c:manualLayout>
          <c:xMode val="edge"/>
          <c:yMode val="edge"/>
          <c:x val="5.2214093965174693E-2"/>
          <c:y val="2.7133737277055391E-2"/>
        </c:manualLayout>
      </c:layout>
      <c:overlay val="0"/>
    </c:title>
    <c:autoTitleDeleted val="0"/>
    <c:plotArea>
      <c:layout>
        <c:manualLayout>
          <c:layoutTarget val="inner"/>
          <c:xMode val="edge"/>
          <c:yMode val="edge"/>
          <c:x val="0.1480870271758839"/>
          <c:y val="0.26301636000558348"/>
          <c:w val="0.84231538967005559"/>
          <c:h val="0.50424531323825061"/>
        </c:manualLayout>
      </c:layout>
      <c:barChart>
        <c:barDir val="col"/>
        <c:grouping val="clustered"/>
        <c:varyColors val="0"/>
        <c:ser>
          <c:idx val="0"/>
          <c:order val="0"/>
          <c:tx>
            <c:strRef>
              <c:f>Лист1!$B$1</c:f>
              <c:strCache>
                <c:ptCount val="1"/>
                <c:pt idx="0">
                  <c:v>Столбец1</c:v>
                </c:pt>
              </c:strCache>
            </c:strRef>
          </c:tx>
          <c:spPr>
            <a:solidFill>
              <a:srgbClr val="92D050"/>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contourClr>
            </a:sp3d>
          </c:spPr>
          <c:invertIfNegative val="0"/>
          <c:dLbls>
            <c:spPr>
              <a:noFill/>
              <a:ln>
                <a:noFill/>
              </a:ln>
              <a:effectLst/>
            </c:spPr>
            <c:txPr>
              <a:bodyPr wrap="square" lIns="38100" tIns="19050" rIns="38100" bIns="19050" anchor="ctr">
                <a:spAutoFit/>
              </a:bodyPr>
              <a:lstStyle/>
              <a:p>
                <a:pPr>
                  <a:defRPr sz="1200"/>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 факт 2021</c:v>
                </c:pt>
                <c:pt idx="1">
                  <c:v>2022 уточнен. бюдж.</c:v>
                </c:pt>
                <c:pt idx="2">
                  <c:v>прогноз 2023</c:v>
                </c:pt>
                <c:pt idx="3">
                  <c:v>прогноз 2024</c:v>
                </c:pt>
                <c:pt idx="4">
                  <c:v>прогноз 2025</c:v>
                </c:pt>
              </c:strCache>
            </c:strRef>
          </c:cat>
          <c:val>
            <c:numRef>
              <c:f>Лист1!$B$2:$B$6</c:f>
              <c:numCache>
                <c:formatCode>#,##0.0_р_.</c:formatCode>
                <c:ptCount val="5"/>
                <c:pt idx="0">
                  <c:v>184.9</c:v>
                </c:pt>
                <c:pt idx="1">
                  <c:v>187.9</c:v>
                </c:pt>
                <c:pt idx="2">
                  <c:v>187.1</c:v>
                </c:pt>
                <c:pt idx="3">
                  <c:v>194.1</c:v>
                </c:pt>
                <c:pt idx="4">
                  <c:v>184.4</c:v>
                </c:pt>
              </c:numCache>
            </c:numRef>
          </c:val>
          <c:extLst>
            <c:ext xmlns:c16="http://schemas.microsoft.com/office/drawing/2014/chart" uri="{C3380CC4-5D6E-409C-BE32-E72D297353CC}">
              <c16:uniqueId val="{00000000-3E95-4E9D-A314-CE42B5837221}"/>
            </c:ext>
          </c:extLst>
        </c:ser>
        <c:dLbls>
          <c:showLegendKey val="0"/>
          <c:showVal val="0"/>
          <c:showCatName val="0"/>
          <c:showSerName val="0"/>
          <c:showPercent val="0"/>
          <c:showBubbleSize val="0"/>
        </c:dLbls>
        <c:gapWidth val="71"/>
        <c:overlap val="54"/>
        <c:axId val="72990080"/>
        <c:axId val="73073792"/>
      </c:barChart>
      <c:catAx>
        <c:axId val="72990080"/>
        <c:scaling>
          <c:orientation val="minMax"/>
        </c:scaling>
        <c:delete val="0"/>
        <c:axPos val="b"/>
        <c:numFmt formatCode="General" sourceLinked="0"/>
        <c:majorTickMark val="out"/>
        <c:minorTickMark val="none"/>
        <c:tickLblPos val="nextTo"/>
        <c:txPr>
          <a:bodyPr/>
          <a:lstStyle/>
          <a:p>
            <a:pPr>
              <a:defRPr sz="1300" b="1"/>
            </a:pPr>
            <a:endParaRPr lang="ru-RU"/>
          </a:p>
        </c:txPr>
        <c:crossAx val="73073792"/>
        <c:crosses val="autoZero"/>
        <c:auto val="1"/>
        <c:lblAlgn val="ctr"/>
        <c:lblOffset val="100"/>
        <c:noMultiLvlLbl val="0"/>
      </c:catAx>
      <c:valAx>
        <c:axId val="73073792"/>
        <c:scaling>
          <c:orientation val="minMax"/>
          <c:max val="200"/>
          <c:min val="0"/>
        </c:scaling>
        <c:delete val="1"/>
        <c:axPos val="l"/>
        <c:numFmt formatCode="#,##0.0_р_." sourceLinked="1"/>
        <c:majorTickMark val="out"/>
        <c:minorTickMark val="none"/>
        <c:tickLblPos val="none"/>
        <c:crossAx val="72990080"/>
        <c:crosses val="autoZero"/>
        <c:crossBetween val="between"/>
      </c:valAx>
      <c:spPr>
        <a:noFill/>
        <a:ln w="25400">
          <a:noFill/>
        </a:ln>
        <a:effectLst>
          <a:outerShdw blurRad="50800" dist="292100" sx="1000" sy="1000" algn="ctr" rotWithShape="0">
            <a:srgbClr val="000000">
              <a:alpha val="77000"/>
            </a:srgbClr>
          </a:outerShdw>
        </a:effectLst>
      </c:spPr>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 </a:t>
            </a:r>
            <a:endParaRPr lang="ru-RU" sz="1400" dirty="0"/>
          </a:p>
        </c:rich>
      </c:tx>
      <c:layout>
        <c:manualLayout>
          <c:xMode val="edge"/>
          <c:yMode val="edge"/>
          <c:x val="5.2214093965174693E-2"/>
          <c:y val="2.7133737277055408E-2"/>
        </c:manualLayout>
      </c:layout>
      <c:overlay val="0"/>
    </c:title>
    <c:autoTitleDeleted val="0"/>
    <c:plotArea>
      <c:layout>
        <c:manualLayout>
          <c:layoutTarget val="inner"/>
          <c:xMode val="edge"/>
          <c:yMode val="edge"/>
          <c:x val="6.3420112746867097E-2"/>
          <c:y val="8.9038086677237893E-2"/>
          <c:w val="0.92698231463522607"/>
          <c:h val="0.71383861389139525"/>
        </c:manualLayout>
      </c:layout>
      <c:barChart>
        <c:barDir val="col"/>
        <c:grouping val="clustered"/>
        <c:varyColors val="0"/>
        <c:ser>
          <c:idx val="0"/>
          <c:order val="0"/>
          <c:tx>
            <c:strRef>
              <c:f>Лист1!$B$1</c:f>
              <c:strCache>
                <c:ptCount val="1"/>
                <c:pt idx="0">
                  <c:v>Столбец1</c:v>
                </c:pt>
              </c:strCache>
            </c:strRef>
          </c:tx>
          <c:spPr>
            <a:solidFill>
              <a:srgbClr val="D0C4FC"/>
            </a:soli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contourClr>
            </a:sp3d>
          </c:spPr>
          <c:invertIfNegative val="0"/>
          <c:dLbls>
            <c:spPr>
              <a:noFill/>
              <a:ln>
                <a:noFill/>
              </a:ln>
              <a:effectLst/>
            </c:spPr>
            <c:txPr>
              <a:bodyPr/>
              <a:lstStyle/>
              <a:p>
                <a:pPr>
                  <a:defRPr sz="1600" i="1"/>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уточн. бюджет 2022</c:v>
                </c:pt>
                <c:pt idx="1">
                  <c:v>прогноз 2023</c:v>
                </c:pt>
                <c:pt idx="2">
                  <c:v>прогноз 2024</c:v>
                </c:pt>
                <c:pt idx="3">
                  <c:v>прогноз 2025</c:v>
                </c:pt>
              </c:strCache>
            </c:strRef>
          </c:cat>
          <c:val>
            <c:numRef>
              <c:f>Лист1!$B$2:$B$5</c:f>
              <c:numCache>
                <c:formatCode>#,##0.0_р_.</c:formatCode>
                <c:ptCount val="4"/>
                <c:pt idx="0">
                  <c:v>23.8</c:v>
                </c:pt>
                <c:pt idx="1">
                  <c:v>23.9</c:v>
                </c:pt>
                <c:pt idx="2">
                  <c:v>25.3</c:v>
                </c:pt>
                <c:pt idx="3">
                  <c:v>28.9</c:v>
                </c:pt>
              </c:numCache>
            </c:numRef>
          </c:val>
          <c:extLst>
            <c:ext xmlns:c16="http://schemas.microsoft.com/office/drawing/2014/chart" uri="{C3380CC4-5D6E-409C-BE32-E72D297353CC}">
              <c16:uniqueId val="{00000000-C163-4528-A221-186A805D1DF1}"/>
            </c:ext>
          </c:extLst>
        </c:ser>
        <c:dLbls>
          <c:showLegendKey val="0"/>
          <c:showVal val="0"/>
          <c:showCatName val="0"/>
          <c:showSerName val="0"/>
          <c:showPercent val="0"/>
          <c:showBubbleSize val="0"/>
        </c:dLbls>
        <c:gapWidth val="71"/>
        <c:overlap val="54"/>
        <c:axId val="72943104"/>
        <c:axId val="73076096"/>
      </c:barChart>
      <c:catAx>
        <c:axId val="72943104"/>
        <c:scaling>
          <c:orientation val="minMax"/>
        </c:scaling>
        <c:delete val="0"/>
        <c:axPos val="b"/>
        <c:numFmt formatCode="General" sourceLinked="0"/>
        <c:majorTickMark val="out"/>
        <c:minorTickMark val="none"/>
        <c:tickLblPos val="nextTo"/>
        <c:txPr>
          <a:bodyPr/>
          <a:lstStyle/>
          <a:p>
            <a:pPr>
              <a:defRPr sz="1200" b="1"/>
            </a:pPr>
            <a:endParaRPr lang="ru-RU"/>
          </a:p>
        </c:txPr>
        <c:crossAx val="73076096"/>
        <c:crosses val="autoZero"/>
        <c:auto val="1"/>
        <c:lblAlgn val="ctr"/>
        <c:lblOffset val="100"/>
        <c:noMultiLvlLbl val="0"/>
      </c:catAx>
      <c:valAx>
        <c:axId val="73076096"/>
        <c:scaling>
          <c:orientation val="minMax"/>
          <c:max val="20"/>
          <c:min val="0"/>
        </c:scaling>
        <c:delete val="1"/>
        <c:axPos val="l"/>
        <c:numFmt formatCode="#,##0.0_р_." sourceLinked="1"/>
        <c:majorTickMark val="out"/>
        <c:minorTickMark val="none"/>
        <c:tickLblPos val="none"/>
        <c:crossAx val="72943104"/>
        <c:crosses val="autoZero"/>
        <c:crossBetween val="between"/>
      </c:valAx>
      <c:spPr>
        <a:noFill/>
        <a:ln w="25400">
          <a:noFill/>
        </a:ln>
        <a:effectLst>
          <a:outerShdw blurRad="50800" dist="292100" sx="1000" sy="1000" algn="ctr" rotWithShape="0">
            <a:srgbClr val="000000">
              <a:alpha val="77000"/>
            </a:srgbClr>
          </a:outerShdw>
        </a:effectLst>
      </c:spPr>
    </c:plotArea>
    <c:plotVisOnly val="1"/>
    <c:dispBlanksAs val="gap"/>
    <c:showDLblsOverMax val="0"/>
  </c:chart>
  <c:spPr>
    <a:noFill/>
  </c:spPr>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22222222222248E-2"/>
          <c:y val="6.2627113508486987E-2"/>
          <c:w val="0.69597703412073564"/>
          <c:h val="0.68933025840590001"/>
        </c:manualLayout>
      </c:layout>
      <c:barChart>
        <c:barDir val="col"/>
        <c:grouping val="clustered"/>
        <c:varyColors val="0"/>
        <c:ser>
          <c:idx val="0"/>
          <c:order val="0"/>
          <c:tx>
            <c:strRef>
              <c:f>Лист1!$B$1</c:f>
              <c:strCache>
                <c:ptCount val="1"/>
                <c:pt idx="0">
                  <c:v>2022 год</c:v>
                </c:pt>
              </c:strCache>
            </c:strRef>
          </c:tx>
          <c:spPr>
            <a:scene3d>
              <a:camera prst="orthographicFront"/>
              <a:lightRig rig="threePt" dir="t"/>
            </a:scene3d>
            <a:sp3d>
              <a:bevelT/>
            </a:sp3d>
          </c:spPr>
          <c:invertIfNegative val="0"/>
          <c:cat>
            <c:strRef>
              <c:f>Лист1!$A$2</c:f>
              <c:strCache>
                <c:ptCount val="1"/>
                <c:pt idx="0">
                  <c:v>Субсидии</c:v>
                </c:pt>
              </c:strCache>
            </c:strRef>
          </c:cat>
          <c:val>
            <c:numRef>
              <c:f>Лист1!$B$2</c:f>
              <c:numCache>
                <c:formatCode>General</c:formatCode>
                <c:ptCount val="1"/>
                <c:pt idx="0">
                  <c:v>169911.8</c:v>
                </c:pt>
              </c:numCache>
            </c:numRef>
          </c:val>
          <c:extLst>
            <c:ext xmlns:c16="http://schemas.microsoft.com/office/drawing/2014/chart" uri="{C3380CC4-5D6E-409C-BE32-E72D297353CC}">
              <c16:uniqueId val="{00000000-4546-4D75-8113-D4B2042DA91E}"/>
            </c:ext>
          </c:extLst>
        </c:ser>
        <c:ser>
          <c:idx val="1"/>
          <c:order val="1"/>
          <c:tx>
            <c:strRef>
              <c:f>Лист1!$C$1</c:f>
              <c:strCache>
                <c:ptCount val="1"/>
                <c:pt idx="0">
                  <c:v>2023 год2</c:v>
                </c:pt>
              </c:strCache>
            </c:strRef>
          </c:tx>
          <c:spPr>
            <a:scene3d>
              <a:camera prst="orthographicFront"/>
              <a:lightRig rig="threePt" dir="t"/>
            </a:scene3d>
            <a:sp3d>
              <a:bevelT/>
            </a:sp3d>
          </c:spPr>
          <c:invertIfNegative val="0"/>
          <c:cat>
            <c:strRef>
              <c:f>Лист1!$A$2</c:f>
              <c:strCache>
                <c:ptCount val="1"/>
                <c:pt idx="0">
                  <c:v>Субсидии</c:v>
                </c:pt>
              </c:strCache>
            </c:strRef>
          </c:cat>
          <c:val>
            <c:numRef>
              <c:f>Лист1!$C$2</c:f>
              <c:numCache>
                <c:formatCode>General</c:formatCode>
                <c:ptCount val="1"/>
                <c:pt idx="0">
                  <c:v>923916.3</c:v>
                </c:pt>
              </c:numCache>
            </c:numRef>
          </c:val>
          <c:extLst>
            <c:ext xmlns:c16="http://schemas.microsoft.com/office/drawing/2014/chart" uri="{C3380CC4-5D6E-409C-BE32-E72D297353CC}">
              <c16:uniqueId val="{00000001-4546-4D75-8113-D4B2042DA91E}"/>
            </c:ext>
          </c:extLst>
        </c:ser>
        <c:ser>
          <c:idx val="2"/>
          <c:order val="2"/>
          <c:tx>
            <c:strRef>
              <c:f>Лист1!$D$1</c:f>
              <c:strCache>
                <c:ptCount val="1"/>
                <c:pt idx="0">
                  <c:v>2024 год</c:v>
                </c:pt>
              </c:strCache>
            </c:strRef>
          </c:tx>
          <c:spPr>
            <a:scene3d>
              <a:camera prst="orthographicFront"/>
              <a:lightRig rig="threePt" dir="t"/>
            </a:scene3d>
            <a:sp3d>
              <a:bevelT/>
            </a:sp3d>
          </c:spPr>
          <c:invertIfNegative val="0"/>
          <c:cat>
            <c:strRef>
              <c:f>Лист1!$A$2</c:f>
              <c:strCache>
                <c:ptCount val="1"/>
                <c:pt idx="0">
                  <c:v>Субсидии</c:v>
                </c:pt>
              </c:strCache>
            </c:strRef>
          </c:cat>
          <c:val>
            <c:numRef>
              <c:f>Лист1!$D$2</c:f>
              <c:numCache>
                <c:formatCode>General</c:formatCode>
                <c:ptCount val="1"/>
                <c:pt idx="0">
                  <c:v>337468.9</c:v>
                </c:pt>
              </c:numCache>
            </c:numRef>
          </c:val>
          <c:extLst>
            <c:ext xmlns:c16="http://schemas.microsoft.com/office/drawing/2014/chart" uri="{C3380CC4-5D6E-409C-BE32-E72D297353CC}">
              <c16:uniqueId val="{00000002-4546-4D75-8113-D4B2042DA91E}"/>
            </c:ext>
          </c:extLst>
        </c:ser>
        <c:ser>
          <c:idx val="3"/>
          <c:order val="3"/>
          <c:tx>
            <c:strRef>
              <c:f>Лист1!$E$1</c:f>
              <c:strCache>
                <c:ptCount val="1"/>
                <c:pt idx="0">
                  <c:v>2025 год2</c:v>
                </c:pt>
              </c:strCache>
            </c:strRef>
          </c:tx>
          <c:spPr>
            <a:scene3d>
              <a:camera prst="orthographicFront"/>
              <a:lightRig rig="threePt" dir="t"/>
            </a:scene3d>
            <a:sp3d>
              <a:bevelT/>
            </a:sp3d>
          </c:spPr>
          <c:invertIfNegative val="0"/>
          <c:cat>
            <c:strRef>
              <c:f>Лист1!$A$2</c:f>
              <c:strCache>
                <c:ptCount val="1"/>
                <c:pt idx="0">
                  <c:v>Субсидии</c:v>
                </c:pt>
              </c:strCache>
            </c:strRef>
          </c:cat>
          <c:val>
            <c:numRef>
              <c:f>Лист1!$E$2</c:f>
              <c:numCache>
                <c:formatCode>General</c:formatCode>
                <c:ptCount val="1"/>
                <c:pt idx="0">
                  <c:v>14754.8</c:v>
                </c:pt>
              </c:numCache>
            </c:numRef>
          </c:val>
          <c:extLst>
            <c:ext xmlns:c16="http://schemas.microsoft.com/office/drawing/2014/chart" uri="{C3380CC4-5D6E-409C-BE32-E72D297353CC}">
              <c16:uniqueId val="{00000003-4546-4D75-8113-D4B2042DA91E}"/>
            </c:ext>
          </c:extLst>
        </c:ser>
        <c:dLbls>
          <c:showLegendKey val="0"/>
          <c:showVal val="0"/>
          <c:showCatName val="0"/>
          <c:showSerName val="0"/>
          <c:showPercent val="0"/>
          <c:showBubbleSize val="0"/>
        </c:dLbls>
        <c:gapWidth val="150"/>
        <c:axId val="78431360"/>
        <c:axId val="78432896"/>
      </c:barChart>
      <c:catAx>
        <c:axId val="78431360"/>
        <c:scaling>
          <c:orientation val="minMax"/>
        </c:scaling>
        <c:delete val="0"/>
        <c:axPos val="b"/>
        <c:numFmt formatCode="General" sourceLinked="0"/>
        <c:majorTickMark val="out"/>
        <c:minorTickMark val="none"/>
        <c:tickLblPos val="nextTo"/>
        <c:txPr>
          <a:bodyPr/>
          <a:lstStyle/>
          <a:p>
            <a:pPr>
              <a:defRPr sz="1400" b="1" i="1">
                <a:latin typeface="Calibri" pitchFamily="34" charset="0"/>
                <a:cs typeface="Calibri" pitchFamily="34" charset="0"/>
              </a:defRPr>
            </a:pPr>
            <a:endParaRPr lang="ru-RU"/>
          </a:p>
        </c:txPr>
        <c:crossAx val="78432896"/>
        <c:crosses val="autoZero"/>
        <c:auto val="1"/>
        <c:lblAlgn val="ctr"/>
        <c:lblOffset val="100"/>
        <c:noMultiLvlLbl val="0"/>
      </c:catAx>
      <c:valAx>
        <c:axId val="78432896"/>
        <c:scaling>
          <c:orientation val="minMax"/>
          <c:min val="0"/>
        </c:scaling>
        <c:delete val="0"/>
        <c:axPos val="l"/>
        <c:numFmt formatCode="General" sourceLinked="1"/>
        <c:majorTickMark val="out"/>
        <c:minorTickMark val="none"/>
        <c:tickLblPos val="nextTo"/>
        <c:txPr>
          <a:bodyPr/>
          <a:lstStyle/>
          <a:p>
            <a:pPr>
              <a:defRPr sz="1200" i="1">
                <a:latin typeface="Calibri" pitchFamily="34" charset="0"/>
                <a:cs typeface="Calibri" pitchFamily="34" charset="0"/>
              </a:defRPr>
            </a:pPr>
            <a:endParaRPr lang="ru-RU"/>
          </a:p>
        </c:txPr>
        <c:crossAx val="78431360"/>
        <c:crosses val="autoZero"/>
        <c:crossBetween val="between"/>
      </c:valAx>
      <c:spPr>
        <a:scene3d>
          <a:camera prst="orthographicFront"/>
          <a:lightRig rig="threePt" dir="t"/>
        </a:scene3d>
        <a:sp3d>
          <a:bevelT/>
        </a:sp3d>
      </c:spPr>
    </c:plotArea>
    <c:plotVisOnly val="1"/>
    <c:dispBlanksAs val="gap"/>
    <c:showDLblsOverMax val="0"/>
  </c:chart>
  <c:spPr>
    <a:scene3d>
      <a:camera prst="orthographicFront"/>
      <a:lightRig rig="threePt" dir="t"/>
    </a:scene3d>
    <a:sp3d>
      <a:bevelT/>
    </a:sp3d>
  </c:spPr>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383426231773731"/>
          <c:y val="0.12777873721867739"/>
          <c:w val="0.5618376413460836"/>
          <c:h val="0.63467015763964363"/>
        </c:manualLayout>
      </c:layout>
      <c:barChart>
        <c:barDir val="col"/>
        <c:grouping val="clustered"/>
        <c:varyColors val="0"/>
        <c:ser>
          <c:idx val="0"/>
          <c:order val="0"/>
          <c:tx>
            <c:strRef>
              <c:f>Лист1!$B$1</c:f>
              <c:strCache>
                <c:ptCount val="1"/>
                <c:pt idx="0">
                  <c:v>2022 год</c:v>
                </c:pt>
              </c:strCache>
            </c:strRef>
          </c:tx>
          <c:spPr>
            <a:scene3d>
              <a:camera prst="orthographicFront"/>
              <a:lightRig rig="threePt" dir="t"/>
            </a:scene3d>
            <a:sp3d>
              <a:bevelT/>
            </a:sp3d>
          </c:spPr>
          <c:invertIfNegative val="0"/>
          <c:cat>
            <c:strRef>
              <c:f>Лист1!$A$2</c:f>
              <c:strCache>
                <c:ptCount val="1"/>
                <c:pt idx="0">
                  <c:v>Дотации</c:v>
                </c:pt>
              </c:strCache>
            </c:strRef>
          </c:cat>
          <c:val>
            <c:numRef>
              <c:f>Лист1!$B$2</c:f>
              <c:numCache>
                <c:formatCode>General</c:formatCode>
                <c:ptCount val="1"/>
                <c:pt idx="0">
                  <c:v>134972.79999999999</c:v>
                </c:pt>
              </c:numCache>
            </c:numRef>
          </c:val>
          <c:extLst>
            <c:ext xmlns:c16="http://schemas.microsoft.com/office/drawing/2014/chart" uri="{C3380CC4-5D6E-409C-BE32-E72D297353CC}">
              <c16:uniqueId val="{00000000-440D-4FCB-849A-26B57D24320B}"/>
            </c:ext>
          </c:extLst>
        </c:ser>
        <c:ser>
          <c:idx val="1"/>
          <c:order val="1"/>
          <c:tx>
            <c:strRef>
              <c:f>Лист1!$C$1</c:f>
              <c:strCache>
                <c:ptCount val="1"/>
                <c:pt idx="0">
                  <c:v>2023 год2</c:v>
                </c:pt>
              </c:strCache>
            </c:strRef>
          </c:tx>
          <c:spPr>
            <a:scene3d>
              <a:camera prst="orthographicFront"/>
              <a:lightRig rig="threePt" dir="t"/>
            </a:scene3d>
            <a:sp3d>
              <a:bevelT/>
            </a:sp3d>
          </c:spPr>
          <c:invertIfNegative val="0"/>
          <c:cat>
            <c:strRef>
              <c:f>Лист1!$A$2</c:f>
              <c:strCache>
                <c:ptCount val="1"/>
                <c:pt idx="0">
                  <c:v>Дотации</c:v>
                </c:pt>
              </c:strCache>
            </c:strRef>
          </c:cat>
          <c:val>
            <c:numRef>
              <c:f>Лист1!$C$2</c:f>
              <c:numCache>
                <c:formatCode>General</c:formatCode>
                <c:ptCount val="1"/>
                <c:pt idx="0">
                  <c:v>92240.3</c:v>
                </c:pt>
              </c:numCache>
            </c:numRef>
          </c:val>
          <c:extLst>
            <c:ext xmlns:c16="http://schemas.microsoft.com/office/drawing/2014/chart" uri="{C3380CC4-5D6E-409C-BE32-E72D297353CC}">
              <c16:uniqueId val="{00000001-440D-4FCB-849A-26B57D24320B}"/>
            </c:ext>
          </c:extLst>
        </c:ser>
        <c:ser>
          <c:idx val="2"/>
          <c:order val="2"/>
          <c:tx>
            <c:strRef>
              <c:f>Лист1!$D$1</c:f>
              <c:strCache>
                <c:ptCount val="1"/>
                <c:pt idx="0">
                  <c:v>2024 год</c:v>
                </c:pt>
              </c:strCache>
            </c:strRef>
          </c:tx>
          <c:spPr>
            <a:scene3d>
              <a:camera prst="orthographicFront"/>
              <a:lightRig rig="threePt" dir="t"/>
            </a:scene3d>
            <a:sp3d>
              <a:bevelT/>
            </a:sp3d>
          </c:spPr>
          <c:invertIfNegative val="0"/>
          <c:cat>
            <c:strRef>
              <c:f>Лист1!$A$2</c:f>
              <c:strCache>
                <c:ptCount val="1"/>
                <c:pt idx="0">
                  <c:v>Дотации</c:v>
                </c:pt>
              </c:strCache>
            </c:strRef>
          </c:cat>
          <c:val>
            <c:numRef>
              <c:f>Лист1!$D$2</c:f>
              <c:numCache>
                <c:formatCode>General</c:formatCode>
                <c:ptCount val="1"/>
                <c:pt idx="0">
                  <c:v>97776.3</c:v>
                </c:pt>
              </c:numCache>
            </c:numRef>
          </c:val>
          <c:extLst>
            <c:ext xmlns:c16="http://schemas.microsoft.com/office/drawing/2014/chart" uri="{C3380CC4-5D6E-409C-BE32-E72D297353CC}">
              <c16:uniqueId val="{00000002-440D-4FCB-849A-26B57D24320B}"/>
            </c:ext>
          </c:extLst>
        </c:ser>
        <c:ser>
          <c:idx val="3"/>
          <c:order val="3"/>
          <c:tx>
            <c:strRef>
              <c:f>Лист1!$E$1</c:f>
              <c:strCache>
                <c:ptCount val="1"/>
                <c:pt idx="0">
                  <c:v>2025 год2</c:v>
                </c:pt>
              </c:strCache>
            </c:strRef>
          </c:tx>
          <c:spPr>
            <a:scene3d>
              <a:camera prst="orthographicFront"/>
              <a:lightRig rig="threePt" dir="t"/>
            </a:scene3d>
            <a:sp3d>
              <a:bevelT/>
            </a:sp3d>
          </c:spPr>
          <c:invertIfNegative val="0"/>
          <c:cat>
            <c:strRef>
              <c:f>Лист1!$A$2</c:f>
              <c:strCache>
                <c:ptCount val="1"/>
                <c:pt idx="0">
                  <c:v>Дотации</c:v>
                </c:pt>
              </c:strCache>
            </c:strRef>
          </c:cat>
          <c:val>
            <c:numRef>
              <c:f>Лист1!$E$2</c:f>
              <c:numCache>
                <c:formatCode>General</c:formatCode>
                <c:ptCount val="1"/>
                <c:pt idx="0">
                  <c:v>97912.7</c:v>
                </c:pt>
              </c:numCache>
            </c:numRef>
          </c:val>
          <c:extLst>
            <c:ext xmlns:c16="http://schemas.microsoft.com/office/drawing/2014/chart" uri="{C3380CC4-5D6E-409C-BE32-E72D297353CC}">
              <c16:uniqueId val="{00000003-440D-4FCB-849A-26B57D24320B}"/>
            </c:ext>
          </c:extLst>
        </c:ser>
        <c:dLbls>
          <c:showLegendKey val="0"/>
          <c:showVal val="0"/>
          <c:showCatName val="0"/>
          <c:showSerName val="0"/>
          <c:showPercent val="0"/>
          <c:showBubbleSize val="0"/>
        </c:dLbls>
        <c:gapWidth val="150"/>
        <c:axId val="78505856"/>
        <c:axId val="78507392"/>
      </c:barChart>
      <c:catAx>
        <c:axId val="78505856"/>
        <c:scaling>
          <c:orientation val="minMax"/>
        </c:scaling>
        <c:delete val="0"/>
        <c:axPos val="b"/>
        <c:numFmt formatCode="General" sourceLinked="0"/>
        <c:majorTickMark val="out"/>
        <c:minorTickMark val="none"/>
        <c:tickLblPos val="nextTo"/>
        <c:txPr>
          <a:bodyPr/>
          <a:lstStyle/>
          <a:p>
            <a:pPr>
              <a:defRPr sz="1400" b="1" i="1">
                <a:latin typeface="Calibri" pitchFamily="34" charset="0"/>
                <a:cs typeface="Calibri" pitchFamily="34" charset="0"/>
              </a:defRPr>
            </a:pPr>
            <a:endParaRPr lang="ru-RU"/>
          </a:p>
        </c:txPr>
        <c:crossAx val="78507392"/>
        <c:crosses val="autoZero"/>
        <c:auto val="1"/>
        <c:lblAlgn val="ctr"/>
        <c:lblOffset val="100"/>
        <c:noMultiLvlLbl val="0"/>
      </c:catAx>
      <c:valAx>
        <c:axId val="78507392"/>
        <c:scaling>
          <c:orientation val="minMax"/>
          <c:max val="101000"/>
          <c:min val="0"/>
        </c:scaling>
        <c:delete val="0"/>
        <c:axPos val="l"/>
        <c:numFmt formatCode="General" sourceLinked="1"/>
        <c:majorTickMark val="out"/>
        <c:minorTickMark val="none"/>
        <c:tickLblPos val="nextTo"/>
        <c:txPr>
          <a:bodyPr/>
          <a:lstStyle/>
          <a:p>
            <a:pPr>
              <a:defRPr sz="1200" i="1">
                <a:latin typeface="Calibri" pitchFamily="34" charset="0"/>
                <a:cs typeface="Calibri" pitchFamily="34" charset="0"/>
              </a:defRPr>
            </a:pPr>
            <a:endParaRPr lang="ru-RU"/>
          </a:p>
        </c:txPr>
        <c:crossAx val="78505856"/>
        <c:crosses val="autoZero"/>
        <c:crossBetween val="between"/>
        <c:majorUnit val="20000"/>
        <c:minorUnit val="10000"/>
      </c:valAx>
      <c:spPr>
        <a:scene3d>
          <a:camera prst="orthographicFront"/>
          <a:lightRig rig="threePt" dir="t"/>
        </a:scene3d>
        <a:sp3d>
          <a:bevelT/>
        </a:sp3d>
      </c:spPr>
    </c:plotArea>
    <c:plotVisOnly val="1"/>
    <c:dispBlanksAs val="gap"/>
    <c:showDLblsOverMax val="0"/>
  </c:chart>
  <c:spPr>
    <a:scene3d>
      <a:camera prst="orthographicFront"/>
      <a:lightRig rig="threePt" dir="t"/>
    </a:scene3d>
    <a:sp3d>
      <a:bevelT/>
    </a:sp3d>
  </c:spPr>
  <c:txPr>
    <a:bodyPr/>
    <a:lstStyle/>
    <a:p>
      <a:pPr>
        <a:defRPr sz="1800"/>
      </a:pPr>
      <a:endParaRPr lang="ru-RU"/>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4">
  <a:schemeClr val="accent2"/>
  <a:schemeClr val="accent2"/>
  <a:schemeClr val="accent2"/>
  <a:schemeClr val="accent2"/>
  <a:schemeClr val="accent2"/>
  <a:schemeClr val="accent2"/>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2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B61B3-4F03-4729-99FA-F6656EEC19C8}" type="doc">
      <dgm:prSet loTypeId="urn:microsoft.com/office/officeart/2005/8/layout/chevron2" loCatId="list" qsTypeId="urn:microsoft.com/office/officeart/2005/8/quickstyle/3d1" qsCatId="3D" csTypeId="urn:microsoft.com/office/officeart/2005/8/colors/accent1_1" csCatId="accent1" phldr="1"/>
      <dgm:spPr/>
      <dgm:t>
        <a:bodyPr/>
        <a:lstStyle/>
        <a:p>
          <a:endParaRPr lang="ru-RU"/>
        </a:p>
      </dgm:t>
    </dgm:pt>
    <dgm:pt modelId="{565E7D3C-ABAA-4DD9-9BE1-80F9061018D0}">
      <dgm:prSet phldrT="[Текст]" custT="1"/>
      <dgm:spPr/>
      <dgm:t>
        <a:bodyPr/>
        <a:lstStyle/>
        <a:p>
          <a:r>
            <a:rPr lang="ru-RU" sz="1600" dirty="0" smtClean="0"/>
            <a:t> </a:t>
          </a:r>
          <a:endParaRPr lang="ru-RU" sz="1600" dirty="0"/>
        </a:p>
      </dgm:t>
    </dgm:pt>
    <dgm:pt modelId="{41D098BE-02D2-4F9D-A23F-1E0AAE2E0482}" type="parTrans" cxnId="{E0EAADB2-5E73-4CA8-AC4A-1D934448D9CB}">
      <dgm:prSet/>
      <dgm:spPr/>
      <dgm:t>
        <a:bodyPr/>
        <a:lstStyle/>
        <a:p>
          <a:endParaRPr lang="ru-RU" sz="1600"/>
        </a:p>
      </dgm:t>
    </dgm:pt>
    <dgm:pt modelId="{698B8C0F-9417-4EEB-9B4B-EC7407859422}" type="sibTrans" cxnId="{E0EAADB2-5E73-4CA8-AC4A-1D934448D9CB}">
      <dgm:prSet/>
      <dgm:spPr/>
      <dgm:t>
        <a:bodyPr/>
        <a:lstStyle/>
        <a:p>
          <a:endParaRPr lang="ru-RU" sz="1600"/>
        </a:p>
      </dgm:t>
    </dgm:pt>
    <dgm:pt modelId="{A749DBBA-60CC-4D92-801C-A4E82B5807EB}">
      <dgm:prSet phldrT="[Текст]" custT="1"/>
      <dgm:spPr/>
      <dgm:t>
        <a:bodyPr/>
        <a:lstStyle/>
        <a:p>
          <a:r>
            <a:rPr lang="ru-RU" sz="1600" dirty="0" smtClean="0"/>
            <a:t>Обеспечение устойчивости и сбалансированности районного бюджета</a:t>
          </a:r>
          <a:endParaRPr lang="ru-RU" sz="1600" dirty="0"/>
        </a:p>
      </dgm:t>
    </dgm:pt>
    <dgm:pt modelId="{C34EC1D5-2412-4753-9F65-5E5FA7BA7D49}" type="parTrans" cxnId="{728EE485-9E9C-4CDE-8714-97A82DF88B5A}">
      <dgm:prSet/>
      <dgm:spPr/>
      <dgm:t>
        <a:bodyPr/>
        <a:lstStyle/>
        <a:p>
          <a:endParaRPr lang="ru-RU" sz="1600"/>
        </a:p>
      </dgm:t>
    </dgm:pt>
    <dgm:pt modelId="{38BCAEAA-0118-4A53-9EF3-4C4F2506542F}" type="sibTrans" cxnId="{728EE485-9E9C-4CDE-8714-97A82DF88B5A}">
      <dgm:prSet/>
      <dgm:spPr/>
      <dgm:t>
        <a:bodyPr/>
        <a:lstStyle/>
        <a:p>
          <a:endParaRPr lang="ru-RU" sz="1600"/>
        </a:p>
      </dgm:t>
    </dgm:pt>
    <dgm:pt modelId="{A0E43DF4-C916-4334-B37D-ECB94BBA62B2}">
      <dgm:prSet phldrT="[Текст]" custT="1"/>
      <dgm:spPr/>
      <dgm:t>
        <a:bodyPr/>
        <a:lstStyle/>
        <a:p>
          <a:r>
            <a:rPr lang="ru-RU" sz="1600" dirty="0" smtClean="0"/>
            <a:t> </a:t>
          </a:r>
          <a:endParaRPr lang="ru-RU" sz="1600" dirty="0"/>
        </a:p>
      </dgm:t>
    </dgm:pt>
    <dgm:pt modelId="{4A3705EB-A02D-4F21-B0A0-B12D0D1E1BD4}" type="parTrans" cxnId="{80DF9C3A-645B-4C3B-86F2-1EE0E8F6FAA7}">
      <dgm:prSet/>
      <dgm:spPr/>
      <dgm:t>
        <a:bodyPr/>
        <a:lstStyle/>
        <a:p>
          <a:endParaRPr lang="ru-RU" sz="1600"/>
        </a:p>
      </dgm:t>
    </dgm:pt>
    <dgm:pt modelId="{E2FDFDED-E210-4F48-88BF-E307D94C933D}" type="sibTrans" cxnId="{80DF9C3A-645B-4C3B-86F2-1EE0E8F6FAA7}">
      <dgm:prSet/>
      <dgm:spPr/>
      <dgm:t>
        <a:bodyPr/>
        <a:lstStyle/>
        <a:p>
          <a:endParaRPr lang="ru-RU" sz="1600"/>
        </a:p>
      </dgm:t>
    </dgm:pt>
    <dgm:pt modelId="{95857A4B-4CBD-48E6-A56E-9AEA6FBDAEE6}">
      <dgm:prSet phldrT="[Текст]" custT="1"/>
      <dgm:spPr/>
      <dgm:t>
        <a:bodyPr/>
        <a:lstStyle/>
        <a:p>
          <a:r>
            <a:rPr lang="ru-RU" sz="1600" dirty="0" smtClean="0"/>
            <a:t>Укрепление доходной базы бюджета</a:t>
          </a:r>
          <a:endParaRPr lang="ru-RU" sz="1600" dirty="0"/>
        </a:p>
      </dgm:t>
    </dgm:pt>
    <dgm:pt modelId="{5625AA6F-6AC7-4EDA-AE24-89284DB4F416}" type="parTrans" cxnId="{C297C1F3-9510-4286-97A8-71E41460F0C1}">
      <dgm:prSet/>
      <dgm:spPr/>
      <dgm:t>
        <a:bodyPr/>
        <a:lstStyle/>
        <a:p>
          <a:endParaRPr lang="ru-RU" sz="1600"/>
        </a:p>
      </dgm:t>
    </dgm:pt>
    <dgm:pt modelId="{5DC51A29-DAA8-44F7-9E66-21C21DACE5B0}" type="sibTrans" cxnId="{C297C1F3-9510-4286-97A8-71E41460F0C1}">
      <dgm:prSet/>
      <dgm:spPr/>
      <dgm:t>
        <a:bodyPr/>
        <a:lstStyle/>
        <a:p>
          <a:endParaRPr lang="ru-RU" sz="1600"/>
        </a:p>
      </dgm:t>
    </dgm:pt>
    <dgm:pt modelId="{535FBD57-4DDA-4FBF-A169-CB2AB78A80CC}">
      <dgm:prSet phldrT="[Текст]" custT="1"/>
      <dgm:spPr/>
      <dgm:t>
        <a:bodyPr/>
        <a:lstStyle/>
        <a:p>
          <a:r>
            <a:rPr lang="ru-RU" sz="1600" dirty="0" smtClean="0"/>
            <a:t> </a:t>
          </a:r>
          <a:endParaRPr lang="ru-RU" sz="1600" dirty="0"/>
        </a:p>
      </dgm:t>
    </dgm:pt>
    <dgm:pt modelId="{5672A6BB-ED73-40E1-8797-268DDB7B19D0}" type="parTrans" cxnId="{8577B849-3885-4425-903D-3112FE9F2F2B}">
      <dgm:prSet/>
      <dgm:spPr/>
      <dgm:t>
        <a:bodyPr/>
        <a:lstStyle/>
        <a:p>
          <a:endParaRPr lang="ru-RU" sz="1600"/>
        </a:p>
      </dgm:t>
    </dgm:pt>
    <dgm:pt modelId="{A0C1471A-BEAC-4ACE-B840-93CEB62F162D}" type="sibTrans" cxnId="{8577B849-3885-4425-903D-3112FE9F2F2B}">
      <dgm:prSet/>
      <dgm:spPr/>
      <dgm:t>
        <a:bodyPr/>
        <a:lstStyle/>
        <a:p>
          <a:endParaRPr lang="ru-RU" sz="1600"/>
        </a:p>
      </dgm:t>
    </dgm:pt>
    <dgm:pt modelId="{6388B92C-091D-4EB8-B10F-3FA44BEA82F4}">
      <dgm:prSet phldrT="[Текст]" custT="1"/>
      <dgm:spPr/>
      <dgm:t>
        <a:bodyPr/>
        <a:lstStyle/>
        <a:p>
          <a:r>
            <a:rPr lang="ru-RU" sz="1600" dirty="0" smtClean="0"/>
            <a:t>Реализация указов Президента РФ	</a:t>
          </a:r>
          <a:endParaRPr lang="ru-RU" sz="1600" dirty="0"/>
        </a:p>
      </dgm:t>
    </dgm:pt>
    <dgm:pt modelId="{06688819-2221-43CC-9908-49233DEF9DBD}" type="parTrans" cxnId="{2E6901D7-DCBA-428C-BF89-ABCC2C82516E}">
      <dgm:prSet/>
      <dgm:spPr/>
      <dgm:t>
        <a:bodyPr/>
        <a:lstStyle/>
        <a:p>
          <a:endParaRPr lang="ru-RU" sz="1600"/>
        </a:p>
      </dgm:t>
    </dgm:pt>
    <dgm:pt modelId="{5F6B1EEF-B0F8-4E12-95AE-4C1C4CD25A41}" type="sibTrans" cxnId="{2E6901D7-DCBA-428C-BF89-ABCC2C82516E}">
      <dgm:prSet/>
      <dgm:spPr/>
      <dgm:t>
        <a:bodyPr/>
        <a:lstStyle/>
        <a:p>
          <a:endParaRPr lang="ru-RU" sz="1600"/>
        </a:p>
      </dgm:t>
    </dgm:pt>
    <dgm:pt modelId="{CEED3F92-40DD-435B-9F5A-AD9A6D95D926}">
      <dgm:prSet phldrT="[Текст]" custT="1"/>
      <dgm:spPr/>
      <dgm:t>
        <a:bodyPr/>
        <a:lstStyle/>
        <a:p>
          <a:endParaRPr lang="ru-RU" sz="1600" dirty="0"/>
        </a:p>
      </dgm:t>
    </dgm:pt>
    <dgm:pt modelId="{3B070893-63EE-4DA5-B082-46517835635E}" type="parTrans" cxnId="{10891082-7717-4542-8AA9-494388E0D76A}">
      <dgm:prSet/>
      <dgm:spPr/>
      <dgm:t>
        <a:bodyPr/>
        <a:lstStyle/>
        <a:p>
          <a:endParaRPr lang="ru-RU" sz="1600"/>
        </a:p>
      </dgm:t>
    </dgm:pt>
    <dgm:pt modelId="{6FA72B88-7AB9-41FB-9E0E-18D8B25522C7}" type="sibTrans" cxnId="{10891082-7717-4542-8AA9-494388E0D76A}">
      <dgm:prSet/>
      <dgm:spPr/>
      <dgm:t>
        <a:bodyPr/>
        <a:lstStyle/>
        <a:p>
          <a:endParaRPr lang="ru-RU" sz="1600"/>
        </a:p>
      </dgm:t>
    </dgm:pt>
    <dgm:pt modelId="{2A52965F-2555-459E-8E6D-8E570AE66BB0}">
      <dgm:prSet phldrT="[Текст]" custT="1"/>
      <dgm:spPr/>
      <dgm:t>
        <a:bodyPr/>
        <a:lstStyle/>
        <a:p>
          <a:endParaRPr lang="ru-RU" sz="1600" dirty="0"/>
        </a:p>
      </dgm:t>
    </dgm:pt>
    <dgm:pt modelId="{D9AEF739-868F-4E61-8B4F-E0DD1F7FC74B}" type="parTrans" cxnId="{7307147F-47D7-4B29-B91B-0E2FED7B6E6E}">
      <dgm:prSet/>
      <dgm:spPr/>
      <dgm:t>
        <a:bodyPr/>
        <a:lstStyle/>
        <a:p>
          <a:endParaRPr lang="ru-RU" sz="1600"/>
        </a:p>
      </dgm:t>
    </dgm:pt>
    <dgm:pt modelId="{D14BF7E8-DAFB-44BB-8B5A-3302F0AABFCC}" type="sibTrans" cxnId="{7307147F-47D7-4B29-B91B-0E2FED7B6E6E}">
      <dgm:prSet/>
      <dgm:spPr/>
      <dgm:t>
        <a:bodyPr/>
        <a:lstStyle/>
        <a:p>
          <a:endParaRPr lang="ru-RU" sz="1600"/>
        </a:p>
      </dgm:t>
    </dgm:pt>
    <dgm:pt modelId="{E8D3F0E3-09A0-4968-A2A1-BBCF91738A8A}">
      <dgm:prSet phldrT="[Текст]" custT="1"/>
      <dgm:spPr/>
      <dgm:t>
        <a:bodyPr/>
        <a:lstStyle/>
        <a:p>
          <a:endParaRPr lang="ru-RU" sz="1600" dirty="0"/>
        </a:p>
      </dgm:t>
    </dgm:pt>
    <dgm:pt modelId="{10DC0815-0C22-4E8E-8038-99F3B3D4A46D}" type="parTrans" cxnId="{0D3E515B-072F-4F18-8779-6223E64E4A80}">
      <dgm:prSet/>
      <dgm:spPr/>
      <dgm:t>
        <a:bodyPr/>
        <a:lstStyle/>
        <a:p>
          <a:endParaRPr lang="ru-RU" sz="1600"/>
        </a:p>
      </dgm:t>
    </dgm:pt>
    <dgm:pt modelId="{ABEE7B54-28FD-4558-8A8D-94085BD468CB}" type="sibTrans" cxnId="{0D3E515B-072F-4F18-8779-6223E64E4A80}">
      <dgm:prSet/>
      <dgm:spPr/>
      <dgm:t>
        <a:bodyPr/>
        <a:lstStyle/>
        <a:p>
          <a:endParaRPr lang="ru-RU" sz="1600"/>
        </a:p>
      </dgm:t>
    </dgm:pt>
    <dgm:pt modelId="{EEFFD111-91D7-434B-975C-EF453CFDDDE1}">
      <dgm:prSet custT="1"/>
      <dgm:spPr/>
      <dgm:t>
        <a:bodyPr/>
        <a:lstStyle/>
        <a:p>
          <a:endParaRPr lang="ru-RU" sz="1200" dirty="0"/>
        </a:p>
      </dgm:t>
    </dgm:pt>
    <dgm:pt modelId="{C0B548F3-1D05-41A3-A12A-F604F5D0B43E}" type="parTrans" cxnId="{C907EA42-98D8-4CA0-BFA2-5CFCBAE40E0E}">
      <dgm:prSet/>
      <dgm:spPr/>
      <dgm:t>
        <a:bodyPr/>
        <a:lstStyle/>
        <a:p>
          <a:endParaRPr lang="ru-RU" sz="1600"/>
        </a:p>
      </dgm:t>
    </dgm:pt>
    <dgm:pt modelId="{D0EC1D05-9CB3-4EBD-BF6C-2944BC276C57}" type="sibTrans" cxnId="{C907EA42-98D8-4CA0-BFA2-5CFCBAE40E0E}">
      <dgm:prSet/>
      <dgm:spPr/>
      <dgm:t>
        <a:bodyPr/>
        <a:lstStyle/>
        <a:p>
          <a:endParaRPr lang="ru-RU" sz="1600"/>
        </a:p>
      </dgm:t>
    </dgm:pt>
    <dgm:pt modelId="{F03388E7-50F5-4E61-95F9-7AA2E7405F4C}">
      <dgm:prSet custT="1"/>
      <dgm:spPr/>
      <dgm:t>
        <a:bodyPr/>
        <a:lstStyle/>
        <a:p>
          <a:r>
            <a:rPr lang="ru-RU" sz="1600" dirty="0" smtClean="0"/>
            <a:t>Увеличение объема бюджетных средств, направляемых на развитие района</a:t>
          </a:r>
          <a:endParaRPr lang="ru-RU" sz="1600" dirty="0"/>
        </a:p>
      </dgm:t>
    </dgm:pt>
    <dgm:pt modelId="{A139CCE8-8EE9-495B-B4E2-65F79F19A879}" type="parTrans" cxnId="{DF1124F2-D4B4-42EE-AC4C-2148012443FD}">
      <dgm:prSet/>
      <dgm:spPr/>
      <dgm:t>
        <a:bodyPr/>
        <a:lstStyle/>
        <a:p>
          <a:endParaRPr lang="ru-RU" sz="1600"/>
        </a:p>
      </dgm:t>
    </dgm:pt>
    <dgm:pt modelId="{75A5BEB0-54EC-4486-B7C5-D2133EB35AB4}" type="sibTrans" cxnId="{DF1124F2-D4B4-42EE-AC4C-2148012443FD}">
      <dgm:prSet/>
      <dgm:spPr/>
      <dgm:t>
        <a:bodyPr/>
        <a:lstStyle/>
        <a:p>
          <a:endParaRPr lang="ru-RU" sz="1600"/>
        </a:p>
      </dgm:t>
    </dgm:pt>
    <dgm:pt modelId="{C11FF2EF-E3E9-46CE-941C-527E49BF0696}">
      <dgm:prSet custT="1"/>
      <dgm:spPr/>
      <dgm:t>
        <a:bodyPr/>
        <a:lstStyle/>
        <a:p>
          <a:r>
            <a:rPr lang="ru-RU" sz="1600" dirty="0" smtClean="0"/>
            <a:t>Сохранение объема муниципального долга района на экономически-безопасном уровне</a:t>
          </a:r>
          <a:endParaRPr lang="ru-RU" sz="1600" dirty="0"/>
        </a:p>
      </dgm:t>
    </dgm:pt>
    <dgm:pt modelId="{DBB411F9-915A-4CCE-A260-531A6A240F20}" type="parTrans" cxnId="{2D2658B2-854B-415F-A1B3-891671EFEBAF}">
      <dgm:prSet/>
      <dgm:spPr/>
      <dgm:t>
        <a:bodyPr/>
        <a:lstStyle/>
        <a:p>
          <a:endParaRPr lang="ru-RU" sz="1600"/>
        </a:p>
      </dgm:t>
    </dgm:pt>
    <dgm:pt modelId="{58C9F6F3-99C6-43A9-A27C-C2E2CB14B7D2}" type="sibTrans" cxnId="{2D2658B2-854B-415F-A1B3-891671EFEBAF}">
      <dgm:prSet/>
      <dgm:spPr/>
      <dgm:t>
        <a:bodyPr/>
        <a:lstStyle/>
        <a:p>
          <a:endParaRPr lang="ru-RU" sz="1600"/>
        </a:p>
      </dgm:t>
    </dgm:pt>
    <dgm:pt modelId="{71D6FD41-A419-49D9-BFA9-ABA55DA90445}">
      <dgm:prSet custT="1"/>
      <dgm:spPr/>
      <dgm:t>
        <a:bodyPr/>
        <a:lstStyle/>
        <a:p>
          <a:r>
            <a:rPr lang="ru-RU" sz="1400" dirty="0" smtClean="0"/>
            <a:t>Обеспечение реализации мероприятий, направленных на улучшение качества жизни и благосостояния населения</a:t>
          </a:r>
          <a:endParaRPr lang="ru-RU" sz="1400" dirty="0"/>
        </a:p>
      </dgm:t>
    </dgm:pt>
    <dgm:pt modelId="{25057077-0818-475D-9E94-1BC9F0B0EF89}" type="parTrans" cxnId="{7805FE7C-D3C2-4712-9CAC-E43731530C5B}">
      <dgm:prSet/>
      <dgm:spPr/>
      <dgm:t>
        <a:bodyPr/>
        <a:lstStyle/>
        <a:p>
          <a:endParaRPr lang="ru-RU"/>
        </a:p>
      </dgm:t>
    </dgm:pt>
    <dgm:pt modelId="{C36250CC-D563-445D-8AE1-898400826AFD}" type="sibTrans" cxnId="{7805FE7C-D3C2-4712-9CAC-E43731530C5B}">
      <dgm:prSet/>
      <dgm:spPr/>
      <dgm:t>
        <a:bodyPr/>
        <a:lstStyle/>
        <a:p>
          <a:endParaRPr lang="ru-RU"/>
        </a:p>
      </dgm:t>
    </dgm:pt>
    <dgm:pt modelId="{E18852A4-8D46-4B4B-B3D4-1771184D2C0B}" type="pres">
      <dgm:prSet presAssocID="{C9DB61B3-4F03-4729-99FA-F6656EEC19C8}" presName="linearFlow" presStyleCnt="0">
        <dgm:presLayoutVars>
          <dgm:dir/>
          <dgm:animLvl val="lvl"/>
          <dgm:resizeHandles val="exact"/>
        </dgm:presLayoutVars>
      </dgm:prSet>
      <dgm:spPr/>
      <dgm:t>
        <a:bodyPr/>
        <a:lstStyle/>
        <a:p>
          <a:endParaRPr lang="ru-RU"/>
        </a:p>
      </dgm:t>
    </dgm:pt>
    <dgm:pt modelId="{26151C75-B97E-4AFF-A72A-C0DB44292FA5}" type="pres">
      <dgm:prSet presAssocID="{565E7D3C-ABAA-4DD9-9BE1-80F9061018D0}" presName="composite" presStyleCnt="0"/>
      <dgm:spPr/>
    </dgm:pt>
    <dgm:pt modelId="{827AEE14-915E-412C-BDCA-8A99B7EEE361}" type="pres">
      <dgm:prSet presAssocID="{565E7D3C-ABAA-4DD9-9BE1-80F9061018D0}" presName="parentText" presStyleLbl="alignNode1" presStyleIdx="0" presStyleCnt="6">
        <dgm:presLayoutVars>
          <dgm:chMax val="1"/>
          <dgm:bulletEnabled val="1"/>
        </dgm:presLayoutVars>
      </dgm:prSet>
      <dgm:spPr/>
      <dgm:t>
        <a:bodyPr/>
        <a:lstStyle/>
        <a:p>
          <a:endParaRPr lang="ru-RU"/>
        </a:p>
      </dgm:t>
    </dgm:pt>
    <dgm:pt modelId="{A3486FEE-0001-4DF3-9C70-2632DE89380D}" type="pres">
      <dgm:prSet presAssocID="{565E7D3C-ABAA-4DD9-9BE1-80F9061018D0}" presName="descendantText" presStyleLbl="alignAcc1" presStyleIdx="0" presStyleCnt="6">
        <dgm:presLayoutVars>
          <dgm:bulletEnabled val="1"/>
        </dgm:presLayoutVars>
      </dgm:prSet>
      <dgm:spPr/>
      <dgm:t>
        <a:bodyPr/>
        <a:lstStyle/>
        <a:p>
          <a:endParaRPr lang="ru-RU"/>
        </a:p>
      </dgm:t>
    </dgm:pt>
    <dgm:pt modelId="{728A0F7C-B2FE-4131-8FBD-96D9BDC92C08}" type="pres">
      <dgm:prSet presAssocID="{698B8C0F-9417-4EEB-9B4B-EC7407859422}" presName="sp" presStyleCnt="0"/>
      <dgm:spPr/>
    </dgm:pt>
    <dgm:pt modelId="{D24AB2CD-76C4-420F-A9B4-5BC40AE9BFA6}" type="pres">
      <dgm:prSet presAssocID="{A0E43DF4-C916-4334-B37D-ECB94BBA62B2}" presName="composite" presStyleCnt="0"/>
      <dgm:spPr/>
    </dgm:pt>
    <dgm:pt modelId="{CBFC8272-1DB3-49D6-8250-B22B04E01ED2}" type="pres">
      <dgm:prSet presAssocID="{A0E43DF4-C916-4334-B37D-ECB94BBA62B2}" presName="parentText" presStyleLbl="alignNode1" presStyleIdx="1" presStyleCnt="6">
        <dgm:presLayoutVars>
          <dgm:chMax val="1"/>
          <dgm:bulletEnabled val="1"/>
        </dgm:presLayoutVars>
      </dgm:prSet>
      <dgm:spPr/>
      <dgm:t>
        <a:bodyPr/>
        <a:lstStyle/>
        <a:p>
          <a:endParaRPr lang="ru-RU"/>
        </a:p>
      </dgm:t>
    </dgm:pt>
    <dgm:pt modelId="{F6AA4048-3C70-4EB6-90DE-1A420E8CC516}" type="pres">
      <dgm:prSet presAssocID="{A0E43DF4-C916-4334-B37D-ECB94BBA62B2}" presName="descendantText" presStyleLbl="alignAcc1" presStyleIdx="1" presStyleCnt="6">
        <dgm:presLayoutVars>
          <dgm:bulletEnabled val="1"/>
        </dgm:presLayoutVars>
      </dgm:prSet>
      <dgm:spPr/>
      <dgm:t>
        <a:bodyPr/>
        <a:lstStyle/>
        <a:p>
          <a:endParaRPr lang="ru-RU"/>
        </a:p>
      </dgm:t>
    </dgm:pt>
    <dgm:pt modelId="{89EC5686-23C3-4A69-8177-F562CFE265C0}" type="pres">
      <dgm:prSet presAssocID="{E2FDFDED-E210-4F48-88BF-E307D94C933D}" presName="sp" presStyleCnt="0"/>
      <dgm:spPr/>
    </dgm:pt>
    <dgm:pt modelId="{CBEA0461-B97E-4283-88EC-A2F37DF21A1B}" type="pres">
      <dgm:prSet presAssocID="{535FBD57-4DDA-4FBF-A169-CB2AB78A80CC}" presName="composite" presStyleCnt="0"/>
      <dgm:spPr/>
    </dgm:pt>
    <dgm:pt modelId="{D456B871-A0DC-40B9-B5A9-FFCE2645784E}" type="pres">
      <dgm:prSet presAssocID="{535FBD57-4DDA-4FBF-A169-CB2AB78A80CC}" presName="parentText" presStyleLbl="alignNode1" presStyleIdx="2" presStyleCnt="6">
        <dgm:presLayoutVars>
          <dgm:chMax val="1"/>
          <dgm:bulletEnabled val="1"/>
        </dgm:presLayoutVars>
      </dgm:prSet>
      <dgm:spPr/>
      <dgm:t>
        <a:bodyPr/>
        <a:lstStyle/>
        <a:p>
          <a:endParaRPr lang="ru-RU"/>
        </a:p>
      </dgm:t>
    </dgm:pt>
    <dgm:pt modelId="{6B955E3D-7605-4A22-A477-A3D258C072BA}" type="pres">
      <dgm:prSet presAssocID="{535FBD57-4DDA-4FBF-A169-CB2AB78A80CC}" presName="descendantText" presStyleLbl="alignAcc1" presStyleIdx="2" presStyleCnt="6">
        <dgm:presLayoutVars>
          <dgm:bulletEnabled val="1"/>
        </dgm:presLayoutVars>
      </dgm:prSet>
      <dgm:spPr/>
      <dgm:t>
        <a:bodyPr/>
        <a:lstStyle/>
        <a:p>
          <a:endParaRPr lang="ru-RU"/>
        </a:p>
      </dgm:t>
    </dgm:pt>
    <dgm:pt modelId="{2866D009-9376-45BB-BF53-766A9C7D6A5B}" type="pres">
      <dgm:prSet presAssocID="{A0C1471A-BEAC-4ACE-B840-93CEB62F162D}" presName="sp" presStyleCnt="0"/>
      <dgm:spPr/>
    </dgm:pt>
    <dgm:pt modelId="{E8BC6AB9-B0A6-4CB2-BD7F-F0D98D2569A6}" type="pres">
      <dgm:prSet presAssocID="{2A52965F-2555-459E-8E6D-8E570AE66BB0}" presName="composite" presStyleCnt="0"/>
      <dgm:spPr/>
    </dgm:pt>
    <dgm:pt modelId="{F0C9E33F-0383-4F27-94EA-37E6D6B6DADA}" type="pres">
      <dgm:prSet presAssocID="{2A52965F-2555-459E-8E6D-8E570AE66BB0}" presName="parentText" presStyleLbl="alignNode1" presStyleIdx="3" presStyleCnt="6">
        <dgm:presLayoutVars>
          <dgm:chMax val="1"/>
          <dgm:bulletEnabled val="1"/>
        </dgm:presLayoutVars>
      </dgm:prSet>
      <dgm:spPr/>
      <dgm:t>
        <a:bodyPr/>
        <a:lstStyle/>
        <a:p>
          <a:endParaRPr lang="ru-RU"/>
        </a:p>
      </dgm:t>
    </dgm:pt>
    <dgm:pt modelId="{1097011D-0373-4BA7-A895-CCDAE0594BCE}" type="pres">
      <dgm:prSet presAssocID="{2A52965F-2555-459E-8E6D-8E570AE66BB0}" presName="descendantText" presStyleLbl="alignAcc1" presStyleIdx="3" presStyleCnt="6" custLinFactNeighborX="808" custLinFactNeighborY="-3697">
        <dgm:presLayoutVars>
          <dgm:bulletEnabled val="1"/>
        </dgm:presLayoutVars>
      </dgm:prSet>
      <dgm:spPr/>
      <dgm:t>
        <a:bodyPr/>
        <a:lstStyle/>
        <a:p>
          <a:endParaRPr lang="ru-RU"/>
        </a:p>
      </dgm:t>
    </dgm:pt>
    <dgm:pt modelId="{63C1D514-89AC-4FED-8DA3-9470431BFB07}" type="pres">
      <dgm:prSet presAssocID="{D14BF7E8-DAFB-44BB-8B5A-3302F0AABFCC}" presName="sp" presStyleCnt="0"/>
      <dgm:spPr/>
    </dgm:pt>
    <dgm:pt modelId="{1906144D-6749-41AF-AABB-15ACE163DDFD}" type="pres">
      <dgm:prSet presAssocID="{E8D3F0E3-09A0-4968-A2A1-BBCF91738A8A}" presName="composite" presStyleCnt="0"/>
      <dgm:spPr/>
    </dgm:pt>
    <dgm:pt modelId="{9DD10AE7-B222-4050-80EF-D25559A5501F}" type="pres">
      <dgm:prSet presAssocID="{E8D3F0E3-09A0-4968-A2A1-BBCF91738A8A}" presName="parentText" presStyleLbl="alignNode1" presStyleIdx="4" presStyleCnt="6">
        <dgm:presLayoutVars>
          <dgm:chMax val="1"/>
          <dgm:bulletEnabled val="1"/>
        </dgm:presLayoutVars>
      </dgm:prSet>
      <dgm:spPr/>
      <dgm:t>
        <a:bodyPr/>
        <a:lstStyle/>
        <a:p>
          <a:endParaRPr lang="ru-RU"/>
        </a:p>
      </dgm:t>
    </dgm:pt>
    <dgm:pt modelId="{4A4A5B15-1DB5-4D51-87A8-313EE9425528}" type="pres">
      <dgm:prSet presAssocID="{E8D3F0E3-09A0-4968-A2A1-BBCF91738A8A}" presName="descendantText" presStyleLbl="alignAcc1" presStyleIdx="4" presStyleCnt="6">
        <dgm:presLayoutVars>
          <dgm:bulletEnabled val="1"/>
        </dgm:presLayoutVars>
      </dgm:prSet>
      <dgm:spPr/>
      <dgm:t>
        <a:bodyPr/>
        <a:lstStyle/>
        <a:p>
          <a:endParaRPr lang="ru-RU"/>
        </a:p>
      </dgm:t>
    </dgm:pt>
    <dgm:pt modelId="{6231FF5F-1F7B-4CE8-B43A-BE87F0A9F82B}" type="pres">
      <dgm:prSet presAssocID="{ABEE7B54-28FD-4558-8A8D-94085BD468CB}" presName="sp" presStyleCnt="0"/>
      <dgm:spPr/>
    </dgm:pt>
    <dgm:pt modelId="{04A43ACB-29B6-42A5-99F8-5A61CD5F4377}" type="pres">
      <dgm:prSet presAssocID="{CEED3F92-40DD-435B-9F5A-AD9A6D95D926}" presName="composite" presStyleCnt="0"/>
      <dgm:spPr/>
    </dgm:pt>
    <dgm:pt modelId="{F2D5B891-EDE7-47D1-98D9-6842A16DC773}" type="pres">
      <dgm:prSet presAssocID="{CEED3F92-40DD-435B-9F5A-AD9A6D95D926}" presName="parentText" presStyleLbl="alignNode1" presStyleIdx="5" presStyleCnt="6">
        <dgm:presLayoutVars>
          <dgm:chMax val="1"/>
          <dgm:bulletEnabled val="1"/>
        </dgm:presLayoutVars>
      </dgm:prSet>
      <dgm:spPr/>
      <dgm:t>
        <a:bodyPr/>
        <a:lstStyle/>
        <a:p>
          <a:endParaRPr lang="ru-RU"/>
        </a:p>
      </dgm:t>
    </dgm:pt>
    <dgm:pt modelId="{08D3223D-CDA6-4FF6-915F-0D9BBC56582B}" type="pres">
      <dgm:prSet presAssocID="{CEED3F92-40DD-435B-9F5A-AD9A6D95D926}" presName="descendantText" presStyleLbl="alignAcc1" presStyleIdx="5" presStyleCnt="6">
        <dgm:presLayoutVars>
          <dgm:bulletEnabled val="1"/>
        </dgm:presLayoutVars>
      </dgm:prSet>
      <dgm:spPr/>
      <dgm:t>
        <a:bodyPr/>
        <a:lstStyle/>
        <a:p>
          <a:endParaRPr lang="ru-RU"/>
        </a:p>
      </dgm:t>
    </dgm:pt>
  </dgm:ptLst>
  <dgm:cxnLst>
    <dgm:cxn modelId="{728EE485-9E9C-4CDE-8714-97A82DF88B5A}" srcId="{565E7D3C-ABAA-4DD9-9BE1-80F9061018D0}" destId="{A749DBBA-60CC-4D92-801C-A4E82B5807EB}" srcOrd="0" destOrd="0" parTransId="{C34EC1D5-2412-4753-9F65-5E5FA7BA7D49}" sibTransId="{38BCAEAA-0118-4A53-9EF3-4C4F2506542F}"/>
    <dgm:cxn modelId="{049C3244-0511-4625-9E95-09BE9F1ACB88}" type="presOf" srcId="{95857A4B-4CBD-48E6-A56E-9AEA6FBDAEE6}" destId="{F6AA4048-3C70-4EB6-90DE-1A420E8CC516}" srcOrd="0" destOrd="0" presId="urn:microsoft.com/office/officeart/2005/8/layout/chevron2"/>
    <dgm:cxn modelId="{BB42D87B-48A3-4461-BDB7-029E2BC128C1}" type="presOf" srcId="{EEFFD111-91D7-434B-975C-EF453CFDDDE1}" destId="{1097011D-0373-4BA7-A895-CCDAE0594BCE}" srcOrd="0" destOrd="0" presId="urn:microsoft.com/office/officeart/2005/8/layout/chevron2"/>
    <dgm:cxn modelId="{DF1124F2-D4B4-42EE-AC4C-2148012443FD}" srcId="{E8D3F0E3-09A0-4968-A2A1-BBCF91738A8A}" destId="{F03388E7-50F5-4E61-95F9-7AA2E7405F4C}" srcOrd="0" destOrd="0" parTransId="{A139CCE8-8EE9-495B-B4E2-65F79F19A879}" sibTransId="{75A5BEB0-54EC-4486-B7C5-D2133EB35AB4}"/>
    <dgm:cxn modelId="{7307147F-47D7-4B29-B91B-0E2FED7B6E6E}" srcId="{C9DB61B3-4F03-4729-99FA-F6656EEC19C8}" destId="{2A52965F-2555-459E-8E6D-8E570AE66BB0}" srcOrd="3" destOrd="0" parTransId="{D9AEF739-868F-4E61-8B4F-E0DD1F7FC74B}" sibTransId="{D14BF7E8-DAFB-44BB-8B5A-3302F0AABFCC}"/>
    <dgm:cxn modelId="{C907EA42-98D8-4CA0-BFA2-5CFCBAE40E0E}" srcId="{2A52965F-2555-459E-8E6D-8E570AE66BB0}" destId="{EEFFD111-91D7-434B-975C-EF453CFDDDE1}" srcOrd="0" destOrd="0" parTransId="{C0B548F3-1D05-41A3-A12A-F604F5D0B43E}" sibTransId="{D0EC1D05-9CB3-4EBD-BF6C-2944BC276C57}"/>
    <dgm:cxn modelId="{327AC0CB-B71A-491F-8786-74A026229CCA}" type="presOf" srcId="{535FBD57-4DDA-4FBF-A169-CB2AB78A80CC}" destId="{D456B871-A0DC-40B9-B5A9-FFCE2645784E}" srcOrd="0" destOrd="0" presId="urn:microsoft.com/office/officeart/2005/8/layout/chevron2"/>
    <dgm:cxn modelId="{8577B849-3885-4425-903D-3112FE9F2F2B}" srcId="{C9DB61B3-4F03-4729-99FA-F6656EEC19C8}" destId="{535FBD57-4DDA-4FBF-A169-CB2AB78A80CC}" srcOrd="2" destOrd="0" parTransId="{5672A6BB-ED73-40E1-8797-268DDB7B19D0}" sibTransId="{A0C1471A-BEAC-4ACE-B840-93CEB62F162D}"/>
    <dgm:cxn modelId="{E0EAADB2-5E73-4CA8-AC4A-1D934448D9CB}" srcId="{C9DB61B3-4F03-4729-99FA-F6656EEC19C8}" destId="{565E7D3C-ABAA-4DD9-9BE1-80F9061018D0}" srcOrd="0" destOrd="0" parTransId="{41D098BE-02D2-4F9D-A23F-1E0AAE2E0482}" sibTransId="{698B8C0F-9417-4EEB-9B4B-EC7407859422}"/>
    <dgm:cxn modelId="{2D2658B2-854B-415F-A1B3-891671EFEBAF}" srcId="{CEED3F92-40DD-435B-9F5A-AD9A6D95D926}" destId="{C11FF2EF-E3E9-46CE-941C-527E49BF0696}" srcOrd="0" destOrd="0" parTransId="{DBB411F9-915A-4CCE-A260-531A6A240F20}" sibTransId="{58C9F6F3-99C6-43A9-A27C-C2E2CB14B7D2}"/>
    <dgm:cxn modelId="{C297C1F3-9510-4286-97A8-71E41460F0C1}" srcId="{A0E43DF4-C916-4334-B37D-ECB94BBA62B2}" destId="{95857A4B-4CBD-48E6-A56E-9AEA6FBDAEE6}" srcOrd="0" destOrd="0" parTransId="{5625AA6F-6AC7-4EDA-AE24-89284DB4F416}" sibTransId="{5DC51A29-DAA8-44F7-9E66-21C21DACE5B0}"/>
    <dgm:cxn modelId="{80DF9C3A-645B-4C3B-86F2-1EE0E8F6FAA7}" srcId="{C9DB61B3-4F03-4729-99FA-F6656EEC19C8}" destId="{A0E43DF4-C916-4334-B37D-ECB94BBA62B2}" srcOrd="1" destOrd="0" parTransId="{4A3705EB-A02D-4F21-B0A0-B12D0D1E1BD4}" sibTransId="{E2FDFDED-E210-4F48-88BF-E307D94C933D}"/>
    <dgm:cxn modelId="{9E4A9424-E198-4D9C-B9C6-893C044E6070}" type="presOf" srcId="{565E7D3C-ABAA-4DD9-9BE1-80F9061018D0}" destId="{827AEE14-915E-412C-BDCA-8A99B7EEE361}" srcOrd="0" destOrd="0" presId="urn:microsoft.com/office/officeart/2005/8/layout/chevron2"/>
    <dgm:cxn modelId="{00216EEE-F889-457C-86FE-65ED0CB15E4E}" type="presOf" srcId="{C11FF2EF-E3E9-46CE-941C-527E49BF0696}" destId="{08D3223D-CDA6-4FF6-915F-0D9BBC56582B}" srcOrd="0" destOrd="0" presId="urn:microsoft.com/office/officeart/2005/8/layout/chevron2"/>
    <dgm:cxn modelId="{10891082-7717-4542-8AA9-494388E0D76A}" srcId="{C9DB61B3-4F03-4729-99FA-F6656EEC19C8}" destId="{CEED3F92-40DD-435B-9F5A-AD9A6D95D926}" srcOrd="5" destOrd="0" parTransId="{3B070893-63EE-4DA5-B082-46517835635E}" sibTransId="{6FA72B88-7AB9-41FB-9E0E-18D8B25522C7}"/>
    <dgm:cxn modelId="{DB8F30F4-5CB8-4D58-B11C-034E3FAC166A}" type="presOf" srcId="{2A52965F-2555-459E-8E6D-8E570AE66BB0}" destId="{F0C9E33F-0383-4F27-94EA-37E6D6B6DADA}" srcOrd="0" destOrd="0" presId="urn:microsoft.com/office/officeart/2005/8/layout/chevron2"/>
    <dgm:cxn modelId="{76EDB5F5-F674-4B51-B950-C053C2F154D4}" type="presOf" srcId="{CEED3F92-40DD-435B-9F5A-AD9A6D95D926}" destId="{F2D5B891-EDE7-47D1-98D9-6842A16DC773}" srcOrd="0" destOrd="0" presId="urn:microsoft.com/office/officeart/2005/8/layout/chevron2"/>
    <dgm:cxn modelId="{0D3E515B-072F-4F18-8779-6223E64E4A80}" srcId="{C9DB61B3-4F03-4729-99FA-F6656EEC19C8}" destId="{E8D3F0E3-09A0-4968-A2A1-BBCF91738A8A}" srcOrd="4" destOrd="0" parTransId="{10DC0815-0C22-4E8E-8038-99F3B3D4A46D}" sibTransId="{ABEE7B54-28FD-4558-8A8D-94085BD468CB}"/>
    <dgm:cxn modelId="{2F858A46-068A-4FF7-B055-BF24871ACB3F}" type="presOf" srcId="{6388B92C-091D-4EB8-B10F-3FA44BEA82F4}" destId="{6B955E3D-7605-4A22-A477-A3D258C072BA}" srcOrd="0" destOrd="0" presId="urn:microsoft.com/office/officeart/2005/8/layout/chevron2"/>
    <dgm:cxn modelId="{88294001-33FF-4860-A6B8-3DC56D8CF137}" type="presOf" srcId="{F03388E7-50F5-4E61-95F9-7AA2E7405F4C}" destId="{4A4A5B15-1DB5-4D51-87A8-313EE9425528}" srcOrd="0" destOrd="0" presId="urn:microsoft.com/office/officeart/2005/8/layout/chevron2"/>
    <dgm:cxn modelId="{2E6901D7-DCBA-428C-BF89-ABCC2C82516E}" srcId="{535FBD57-4DDA-4FBF-A169-CB2AB78A80CC}" destId="{6388B92C-091D-4EB8-B10F-3FA44BEA82F4}" srcOrd="0" destOrd="0" parTransId="{06688819-2221-43CC-9908-49233DEF9DBD}" sibTransId="{5F6B1EEF-B0F8-4E12-95AE-4C1C4CD25A41}"/>
    <dgm:cxn modelId="{04B1894C-804B-4656-A32B-7F55448EBFDE}" type="presOf" srcId="{E8D3F0E3-09A0-4968-A2A1-BBCF91738A8A}" destId="{9DD10AE7-B222-4050-80EF-D25559A5501F}" srcOrd="0" destOrd="0" presId="urn:microsoft.com/office/officeart/2005/8/layout/chevron2"/>
    <dgm:cxn modelId="{FE5E3F0C-DCE6-48C6-9883-1C4830654CBD}" type="presOf" srcId="{A0E43DF4-C916-4334-B37D-ECB94BBA62B2}" destId="{CBFC8272-1DB3-49D6-8250-B22B04E01ED2}" srcOrd="0" destOrd="0" presId="urn:microsoft.com/office/officeart/2005/8/layout/chevron2"/>
    <dgm:cxn modelId="{7805FE7C-D3C2-4712-9CAC-E43731530C5B}" srcId="{2A52965F-2555-459E-8E6D-8E570AE66BB0}" destId="{71D6FD41-A419-49D9-BFA9-ABA55DA90445}" srcOrd="1" destOrd="0" parTransId="{25057077-0818-475D-9E94-1BC9F0B0EF89}" sibTransId="{C36250CC-D563-445D-8AE1-898400826AFD}"/>
    <dgm:cxn modelId="{36F512AF-D9A0-4570-B5CB-96E15638A771}" type="presOf" srcId="{C9DB61B3-4F03-4729-99FA-F6656EEC19C8}" destId="{E18852A4-8D46-4B4B-B3D4-1771184D2C0B}" srcOrd="0" destOrd="0" presId="urn:microsoft.com/office/officeart/2005/8/layout/chevron2"/>
    <dgm:cxn modelId="{B02722CD-32B7-4634-975E-AB7AAE425A3D}" type="presOf" srcId="{A749DBBA-60CC-4D92-801C-A4E82B5807EB}" destId="{A3486FEE-0001-4DF3-9C70-2632DE89380D}" srcOrd="0" destOrd="0" presId="urn:microsoft.com/office/officeart/2005/8/layout/chevron2"/>
    <dgm:cxn modelId="{576B42AA-F18C-4866-8DC7-DB9E5AF44AE4}" type="presOf" srcId="{71D6FD41-A419-49D9-BFA9-ABA55DA90445}" destId="{1097011D-0373-4BA7-A895-CCDAE0594BCE}" srcOrd="0" destOrd="1" presId="urn:microsoft.com/office/officeart/2005/8/layout/chevron2"/>
    <dgm:cxn modelId="{28970B69-6B20-4196-8B17-2D7E185EADCA}" type="presParOf" srcId="{E18852A4-8D46-4B4B-B3D4-1771184D2C0B}" destId="{26151C75-B97E-4AFF-A72A-C0DB44292FA5}" srcOrd="0" destOrd="0" presId="urn:microsoft.com/office/officeart/2005/8/layout/chevron2"/>
    <dgm:cxn modelId="{FDABFEA5-4DBA-44A3-BAF7-0FBA1FB90CDF}" type="presParOf" srcId="{26151C75-B97E-4AFF-A72A-C0DB44292FA5}" destId="{827AEE14-915E-412C-BDCA-8A99B7EEE361}" srcOrd="0" destOrd="0" presId="urn:microsoft.com/office/officeart/2005/8/layout/chevron2"/>
    <dgm:cxn modelId="{82170257-5D94-4B06-BB7A-248E9F787DEA}" type="presParOf" srcId="{26151C75-B97E-4AFF-A72A-C0DB44292FA5}" destId="{A3486FEE-0001-4DF3-9C70-2632DE89380D}" srcOrd="1" destOrd="0" presId="urn:microsoft.com/office/officeart/2005/8/layout/chevron2"/>
    <dgm:cxn modelId="{401F1B9A-BF88-4A33-B43D-C857CD379644}" type="presParOf" srcId="{E18852A4-8D46-4B4B-B3D4-1771184D2C0B}" destId="{728A0F7C-B2FE-4131-8FBD-96D9BDC92C08}" srcOrd="1" destOrd="0" presId="urn:microsoft.com/office/officeart/2005/8/layout/chevron2"/>
    <dgm:cxn modelId="{9FF0164A-CC7F-4167-9BBE-9149C2F8EF5E}" type="presParOf" srcId="{E18852A4-8D46-4B4B-B3D4-1771184D2C0B}" destId="{D24AB2CD-76C4-420F-A9B4-5BC40AE9BFA6}" srcOrd="2" destOrd="0" presId="urn:microsoft.com/office/officeart/2005/8/layout/chevron2"/>
    <dgm:cxn modelId="{B1947327-8CC9-49CE-96E0-E77D6FFB6393}" type="presParOf" srcId="{D24AB2CD-76C4-420F-A9B4-5BC40AE9BFA6}" destId="{CBFC8272-1DB3-49D6-8250-B22B04E01ED2}" srcOrd="0" destOrd="0" presId="urn:microsoft.com/office/officeart/2005/8/layout/chevron2"/>
    <dgm:cxn modelId="{706CCA1B-9521-4429-9E92-819635490122}" type="presParOf" srcId="{D24AB2CD-76C4-420F-A9B4-5BC40AE9BFA6}" destId="{F6AA4048-3C70-4EB6-90DE-1A420E8CC516}" srcOrd="1" destOrd="0" presId="urn:microsoft.com/office/officeart/2005/8/layout/chevron2"/>
    <dgm:cxn modelId="{976E2DE8-F37E-4429-BA62-A2D5A5898B25}" type="presParOf" srcId="{E18852A4-8D46-4B4B-B3D4-1771184D2C0B}" destId="{89EC5686-23C3-4A69-8177-F562CFE265C0}" srcOrd="3" destOrd="0" presId="urn:microsoft.com/office/officeart/2005/8/layout/chevron2"/>
    <dgm:cxn modelId="{BD6B1BE4-EA5E-40D6-817E-23B10A117FF4}" type="presParOf" srcId="{E18852A4-8D46-4B4B-B3D4-1771184D2C0B}" destId="{CBEA0461-B97E-4283-88EC-A2F37DF21A1B}" srcOrd="4" destOrd="0" presId="urn:microsoft.com/office/officeart/2005/8/layout/chevron2"/>
    <dgm:cxn modelId="{DB4D80B6-4A35-4DD3-A265-6D12EBFAD16E}" type="presParOf" srcId="{CBEA0461-B97E-4283-88EC-A2F37DF21A1B}" destId="{D456B871-A0DC-40B9-B5A9-FFCE2645784E}" srcOrd="0" destOrd="0" presId="urn:microsoft.com/office/officeart/2005/8/layout/chevron2"/>
    <dgm:cxn modelId="{2A483DEE-0D7A-4950-A0EA-2B17922FFC05}" type="presParOf" srcId="{CBEA0461-B97E-4283-88EC-A2F37DF21A1B}" destId="{6B955E3D-7605-4A22-A477-A3D258C072BA}" srcOrd="1" destOrd="0" presId="urn:microsoft.com/office/officeart/2005/8/layout/chevron2"/>
    <dgm:cxn modelId="{844E6DE8-63CE-447F-8AAD-F0214D10DC1A}" type="presParOf" srcId="{E18852A4-8D46-4B4B-B3D4-1771184D2C0B}" destId="{2866D009-9376-45BB-BF53-766A9C7D6A5B}" srcOrd="5" destOrd="0" presId="urn:microsoft.com/office/officeart/2005/8/layout/chevron2"/>
    <dgm:cxn modelId="{226F9EAB-44B4-4554-9877-EE61364EE820}" type="presParOf" srcId="{E18852A4-8D46-4B4B-B3D4-1771184D2C0B}" destId="{E8BC6AB9-B0A6-4CB2-BD7F-F0D98D2569A6}" srcOrd="6" destOrd="0" presId="urn:microsoft.com/office/officeart/2005/8/layout/chevron2"/>
    <dgm:cxn modelId="{2A79C6AB-74F5-4F74-97A8-B1A7E62DE9FE}" type="presParOf" srcId="{E8BC6AB9-B0A6-4CB2-BD7F-F0D98D2569A6}" destId="{F0C9E33F-0383-4F27-94EA-37E6D6B6DADA}" srcOrd="0" destOrd="0" presId="urn:microsoft.com/office/officeart/2005/8/layout/chevron2"/>
    <dgm:cxn modelId="{A3410AE6-6E3C-4B76-8954-1E3956064942}" type="presParOf" srcId="{E8BC6AB9-B0A6-4CB2-BD7F-F0D98D2569A6}" destId="{1097011D-0373-4BA7-A895-CCDAE0594BCE}" srcOrd="1" destOrd="0" presId="urn:microsoft.com/office/officeart/2005/8/layout/chevron2"/>
    <dgm:cxn modelId="{02197F61-77DB-4C38-BC2A-895F83E41D46}" type="presParOf" srcId="{E18852A4-8D46-4B4B-B3D4-1771184D2C0B}" destId="{63C1D514-89AC-4FED-8DA3-9470431BFB07}" srcOrd="7" destOrd="0" presId="urn:microsoft.com/office/officeart/2005/8/layout/chevron2"/>
    <dgm:cxn modelId="{4B4CB043-72C3-4EAC-8684-989E1E8F618A}" type="presParOf" srcId="{E18852A4-8D46-4B4B-B3D4-1771184D2C0B}" destId="{1906144D-6749-41AF-AABB-15ACE163DDFD}" srcOrd="8" destOrd="0" presId="urn:microsoft.com/office/officeart/2005/8/layout/chevron2"/>
    <dgm:cxn modelId="{23926D2B-8850-469C-B41D-A27A2DC2D7C4}" type="presParOf" srcId="{1906144D-6749-41AF-AABB-15ACE163DDFD}" destId="{9DD10AE7-B222-4050-80EF-D25559A5501F}" srcOrd="0" destOrd="0" presId="urn:microsoft.com/office/officeart/2005/8/layout/chevron2"/>
    <dgm:cxn modelId="{226838EF-F7A3-4082-BE6C-B13E9C584447}" type="presParOf" srcId="{1906144D-6749-41AF-AABB-15ACE163DDFD}" destId="{4A4A5B15-1DB5-4D51-87A8-313EE9425528}" srcOrd="1" destOrd="0" presId="urn:microsoft.com/office/officeart/2005/8/layout/chevron2"/>
    <dgm:cxn modelId="{18B04F4E-F226-4AA5-B9CF-D086C353FE89}" type="presParOf" srcId="{E18852A4-8D46-4B4B-B3D4-1771184D2C0B}" destId="{6231FF5F-1F7B-4CE8-B43A-BE87F0A9F82B}" srcOrd="9" destOrd="0" presId="urn:microsoft.com/office/officeart/2005/8/layout/chevron2"/>
    <dgm:cxn modelId="{B976EF11-8511-41B4-8B1A-CDA6E15E222C}" type="presParOf" srcId="{E18852A4-8D46-4B4B-B3D4-1771184D2C0B}" destId="{04A43ACB-29B6-42A5-99F8-5A61CD5F4377}" srcOrd="10" destOrd="0" presId="urn:microsoft.com/office/officeart/2005/8/layout/chevron2"/>
    <dgm:cxn modelId="{EB3D0247-1F6B-4282-96AF-8973573043AC}" type="presParOf" srcId="{04A43ACB-29B6-42A5-99F8-5A61CD5F4377}" destId="{F2D5B891-EDE7-47D1-98D9-6842A16DC773}" srcOrd="0" destOrd="0" presId="urn:microsoft.com/office/officeart/2005/8/layout/chevron2"/>
    <dgm:cxn modelId="{E4735A40-69BF-4A7C-AAA9-A68FFC34B2C6}" type="presParOf" srcId="{04A43ACB-29B6-42A5-99F8-5A61CD5F4377}" destId="{08D3223D-CDA6-4FF6-915F-0D9BBC56582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F40BC-3B20-4761-B7B7-5189A38F6AD6}" type="doc">
      <dgm:prSet loTypeId="urn:microsoft.com/office/officeart/2005/8/layout/matrix3" loCatId="matrix" qsTypeId="urn:microsoft.com/office/officeart/2005/8/quickstyle/3d4" qsCatId="3D" csTypeId="urn:microsoft.com/office/officeart/2005/8/colors/accent1_2" csCatId="accent1" phldr="1"/>
      <dgm:spPr/>
      <dgm:t>
        <a:bodyPr/>
        <a:lstStyle/>
        <a:p>
          <a:endParaRPr lang="ru-RU"/>
        </a:p>
      </dgm:t>
    </dgm:pt>
    <dgm:pt modelId="{C6490C1A-08CE-4A53-992D-4D7ABCABDC76}">
      <dgm:prSet phldrT="[Текст]" custT="1"/>
      <dgm:spPr/>
      <dgm:t>
        <a:bodyPr/>
        <a:lstStyle/>
        <a:p>
          <a:r>
            <a:rPr lang="ru-RU" sz="1600" i="1" dirty="0" smtClean="0">
              <a:solidFill>
                <a:schemeClr val="tx1"/>
              </a:solidFill>
            </a:rPr>
            <a:t>Пенсионное обеспечение</a:t>
          </a:r>
        </a:p>
        <a:p>
          <a:r>
            <a:rPr lang="ru-RU" sz="1600" i="1" dirty="0" smtClean="0">
              <a:solidFill>
                <a:schemeClr val="tx1"/>
              </a:solidFill>
            </a:rPr>
            <a:t>2022 г. – 2136,6</a:t>
          </a:r>
        </a:p>
        <a:p>
          <a:r>
            <a:rPr lang="ru-RU" sz="1600" i="1" dirty="0" smtClean="0">
              <a:solidFill>
                <a:schemeClr val="tx1"/>
              </a:solidFill>
            </a:rPr>
            <a:t>2023 г. – 2238,4</a:t>
          </a:r>
        </a:p>
        <a:p>
          <a:r>
            <a:rPr lang="ru-RU" sz="1600" i="1" dirty="0" smtClean="0">
              <a:solidFill>
                <a:schemeClr val="tx1"/>
              </a:solidFill>
            </a:rPr>
            <a:t>2024 г. – 2238,4</a:t>
          </a:r>
        </a:p>
        <a:p>
          <a:r>
            <a:rPr lang="ru-RU" sz="1600" i="1" dirty="0" smtClean="0">
              <a:solidFill>
                <a:schemeClr val="tx1"/>
              </a:solidFill>
            </a:rPr>
            <a:t>2025 г. – 2238,4 </a:t>
          </a:r>
          <a:endParaRPr lang="ru-RU" sz="1600" i="1" dirty="0">
            <a:solidFill>
              <a:schemeClr val="tx1"/>
            </a:solidFill>
          </a:endParaRPr>
        </a:p>
      </dgm:t>
    </dgm:pt>
    <dgm:pt modelId="{D7DB2716-B593-4424-BDF2-80E363D73C01}" type="parTrans" cxnId="{A7F682AA-8B46-4240-A695-E6653004BF22}">
      <dgm:prSet/>
      <dgm:spPr/>
      <dgm:t>
        <a:bodyPr/>
        <a:lstStyle/>
        <a:p>
          <a:endParaRPr lang="ru-RU"/>
        </a:p>
      </dgm:t>
    </dgm:pt>
    <dgm:pt modelId="{8DB63C60-8F44-4651-9871-4D79BE76C37B}" type="sibTrans" cxnId="{A7F682AA-8B46-4240-A695-E6653004BF22}">
      <dgm:prSet/>
      <dgm:spPr/>
      <dgm:t>
        <a:bodyPr/>
        <a:lstStyle/>
        <a:p>
          <a:endParaRPr lang="ru-RU"/>
        </a:p>
      </dgm:t>
    </dgm:pt>
    <dgm:pt modelId="{80F48D6C-4231-4D8A-BB90-408B7D88FA55}">
      <dgm:prSet phldrT="[Текст]" custT="1"/>
      <dgm:spPr/>
      <dgm:t>
        <a:bodyPr/>
        <a:lstStyle/>
        <a:p>
          <a:r>
            <a:rPr lang="ru-RU" sz="1600" i="1" dirty="0" smtClean="0">
              <a:solidFill>
                <a:schemeClr val="tx1"/>
              </a:solidFill>
            </a:rPr>
            <a:t>Социальное обеспечение населения</a:t>
          </a:r>
        </a:p>
        <a:p>
          <a:r>
            <a:rPr lang="ru-RU" sz="1600" i="1" dirty="0" smtClean="0">
              <a:solidFill>
                <a:schemeClr val="tx1"/>
              </a:solidFill>
            </a:rPr>
            <a:t>  2022 г. – 4847,9</a:t>
          </a:r>
        </a:p>
        <a:p>
          <a:r>
            <a:rPr lang="ru-RU" sz="1600" i="1" dirty="0" smtClean="0">
              <a:solidFill>
                <a:schemeClr val="tx1"/>
              </a:solidFill>
            </a:rPr>
            <a:t>  2023 г. – 4379,5</a:t>
          </a:r>
        </a:p>
        <a:p>
          <a:r>
            <a:rPr lang="ru-RU" sz="1600" i="1" dirty="0" smtClean="0">
              <a:solidFill>
                <a:schemeClr val="tx1"/>
              </a:solidFill>
            </a:rPr>
            <a:t>  2024г. –  7875,1                    </a:t>
          </a:r>
        </a:p>
        <a:p>
          <a:r>
            <a:rPr lang="ru-RU" sz="1600" i="1" dirty="0" smtClean="0">
              <a:solidFill>
                <a:schemeClr val="tx1"/>
              </a:solidFill>
            </a:rPr>
            <a:t>  2025 г. – 4417,4 </a:t>
          </a:r>
          <a:endParaRPr lang="ru-RU" sz="1600" i="1" dirty="0">
            <a:solidFill>
              <a:schemeClr val="tx1"/>
            </a:solidFill>
          </a:endParaRPr>
        </a:p>
      </dgm:t>
    </dgm:pt>
    <dgm:pt modelId="{654870E4-1A2C-4352-A403-26D226EB039F}" type="parTrans" cxnId="{ACAE4CCB-0C9A-4442-AE17-0C0294819113}">
      <dgm:prSet/>
      <dgm:spPr/>
      <dgm:t>
        <a:bodyPr/>
        <a:lstStyle/>
        <a:p>
          <a:endParaRPr lang="ru-RU"/>
        </a:p>
      </dgm:t>
    </dgm:pt>
    <dgm:pt modelId="{758D8391-6161-4EAC-87AA-F6730EEE226F}" type="sibTrans" cxnId="{ACAE4CCB-0C9A-4442-AE17-0C0294819113}">
      <dgm:prSet/>
      <dgm:spPr/>
      <dgm:t>
        <a:bodyPr/>
        <a:lstStyle/>
        <a:p>
          <a:endParaRPr lang="ru-RU"/>
        </a:p>
      </dgm:t>
    </dgm:pt>
    <dgm:pt modelId="{9BF22F1A-ED7C-4E6E-8785-5FF4A7BEF870}">
      <dgm:prSet phldrT="[Текст]" custT="1"/>
      <dgm:spPr/>
      <dgm:t>
        <a:bodyPr/>
        <a:lstStyle/>
        <a:p>
          <a:r>
            <a:rPr lang="ru-RU" sz="1600" i="1" dirty="0" smtClean="0">
              <a:solidFill>
                <a:schemeClr val="tx1"/>
              </a:solidFill>
            </a:rPr>
            <a:t>Охрана семьи и детства</a:t>
          </a:r>
        </a:p>
        <a:p>
          <a:r>
            <a:rPr lang="ru-RU" sz="1600" i="1" dirty="0" smtClean="0">
              <a:solidFill>
                <a:schemeClr val="tx1"/>
              </a:solidFill>
            </a:rPr>
            <a:t>2022 г. – 2205,9</a:t>
          </a:r>
        </a:p>
        <a:p>
          <a:r>
            <a:rPr lang="ru-RU" sz="1600" i="1" dirty="0" smtClean="0">
              <a:solidFill>
                <a:schemeClr val="tx1"/>
              </a:solidFill>
            </a:rPr>
            <a:t>2023 г. –  000000    </a:t>
          </a:r>
        </a:p>
        <a:p>
          <a:r>
            <a:rPr lang="ru-RU" sz="1600" i="1" dirty="0" smtClean="0">
              <a:solidFill>
                <a:schemeClr val="tx1"/>
              </a:solidFill>
            </a:rPr>
            <a:t>2024 г. – 000000</a:t>
          </a:r>
        </a:p>
        <a:p>
          <a:r>
            <a:rPr lang="ru-RU" sz="1600" i="1" dirty="0" smtClean="0">
              <a:solidFill>
                <a:schemeClr val="tx1"/>
              </a:solidFill>
            </a:rPr>
            <a:t> 2025 г. – 000000</a:t>
          </a:r>
          <a:endParaRPr lang="ru-RU" sz="1600" i="1" dirty="0">
            <a:solidFill>
              <a:schemeClr val="tx1"/>
            </a:solidFill>
          </a:endParaRPr>
        </a:p>
      </dgm:t>
    </dgm:pt>
    <dgm:pt modelId="{FA0748AD-2475-4F2F-AEAD-9233A6FC481D}" type="parTrans" cxnId="{8357D61A-EE1F-4CC2-B146-65ADF5AD51D5}">
      <dgm:prSet/>
      <dgm:spPr/>
      <dgm:t>
        <a:bodyPr/>
        <a:lstStyle/>
        <a:p>
          <a:endParaRPr lang="ru-RU"/>
        </a:p>
      </dgm:t>
    </dgm:pt>
    <dgm:pt modelId="{273DC7EB-C9F5-477B-9DAF-6A121FAEA577}" type="sibTrans" cxnId="{8357D61A-EE1F-4CC2-B146-65ADF5AD51D5}">
      <dgm:prSet/>
      <dgm:spPr/>
      <dgm:t>
        <a:bodyPr/>
        <a:lstStyle/>
        <a:p>
          <a:endParaRPr lang="ru-RU"/>
        </a:p>
      </dgm:t>
    </dgm:pt>
    <dgm:pt modelId="{B2FF4BA1-BEE0-45E4-844F-49A4D1C96786}">
      <dgm:prSet phldrT="[Текст]" custT="1"/>
      <dgm:spPr/>
      <dgm:t>
        <a:bodyPr/>
        <a:lstStyle/>
        <a:p>
          <a:r>
            <a:rPr lang="ru-RU" sz="1600" i="1" dirty="0" smtClean="0">
              <a:solidFill>
                <a:schemeClr val="tx1"/>
              </a:solidFill>
            </a:rPr>
            <a:t>Другие вопросы в области социальной политики</a:t>
          </a:r>
        </a:p>
        <a:p>
          <a:r>
            <a:rPr lang="ru-RU" sz="1600" i="1" dirty="0" smtClean="0">
              <a:solidFill>
                <a:schemeClr val="tx1"/>
              </a:solidFill>
            </a:rPr>
            <a:t>2022 г. –2297,7</a:t>
          </a:r>
        </a:p>
        <a:p>
          <a:r>
            <a:rPr lang="ru-RU" sz="1600" i="1" dirty="0" smtClean="0">
              <a:solidFill>
                <a:schemeClr val="tx1"/>
              </a:solidFill>
            </a:rPr>
            <a:t>2023 г. – 2509,0</a:t>
          </a:r>
        </a:p>
        <a:p>
          <a:r>
            <a:rPr lang="ru-RU" sz="1600" i="1" dirty="0" smtClean="0">
              <a:solidFill>
                <a:schemeClr val="tx1"/>
              </a:solidFill>
            </a:rPr>
            <a:t>2024 г. – 2509,0</a:t>
          </a:r>
        </a:p>
        <a:p>
          <a:r>
            <a:rPr lang="ru-RU" sz="1600" i="1" dirty="0" smtClean="0">
              <a:solidFill>
                <a:schemeClr val="tx1"/>
              </a:solidFill>
            </a:rPr>
            <a:t>2025 г. – 2509,0</a:t>
          </a:r>
          <a:endParaRPr lang="ru-RU" sz="1600" i="1" dirty="0">
            <a:solidFill>
              <a:schemeClr val="tx1"/>
            </a:solidFill>
          </a:endParaRPr>
        </a:p>
      </dgm:t>
    </dgm:pt>
    <dgm:pt modelId="{FA5C5792-885F-4F5E-A8C2-220EEA971BA2}" type="parTrans" cxnId="{D683C102-5956-4E3E-8300-227F2040AE46}">
      <dgm:prSet/>
      <dgm:spPr/>
      <dgm:t>
        <a:bodyPr/>
        <a:lstStyle/>
        <a:p>
          <a:endParaRPr lang="ru-RU"/>
        </a:p>
      </dgm:t>
    </dgm:pt>
    <dgm:pt modelId="{34C3CFAE-D4B1-4B47-A7EF-F4A24805CF2B}" type="sibTrans" cxnId="{D683C102-5956-4E3E-8300-227F2040AE46}">
      <dgm:prSet/>
      <dgm:spPr/>
      <dgm:t>
        <a:bodyPr/>
        <a:lstStyle/>
        <a:p>
          <a:endParaRPr lang="ru-RU"/>
        </a:p>
      </dgm:t>
    </dgm:pt>
    <dgm:pt modelId="{EA10A8E6-5BCB-40A1-9A29-9ABADA783F7E}" type="pres">
      <dgm:prSet presAssocID="{71DF40BC-3B20-4761-B7B7-5189A38F6AD6}" presName="matrix" presStyleCnt="0">
        <dgm:presLayoutVars>
          <dgm:chMax val="1"/>
          <dgm:dir/>
          <dgm:resizeHandles val="exact"/>
        </dgm:presLayoutVars>
      </dgm:prSet>
      <dgm:spPr/>
      <dgm:t>
        <a:bodyPr/>
        <a:lstStyle/>
        <a:p>
          <a:endParaRPr lang="ru-RU"/>
        </a:p>
      </dgm:t>
    </dgm:pt>
    <dgm:pt modelId="{05C470F2-6495-47F5-B1F5-247253688C6E}" type="pres">
      <dgm:prSet presAssocID="{71DF40BC-3B20-4761-B7B7-5189A38F6AD6}" presName="diamond" presStyleLbl="bgShp" presStyleIdx="0" presStyleCnt="1" custScaleX="130600" custLinFactNeighborX="-1419"/>
      <dgm:spPr/>
      <dgm:t>
        <a:bodyPr/>
        <a:lstStyle/>
        <a:p>
          <a:endParaRPr lang="ru-RU"/>
        </a:p>
      </dgm:t>
    </dgm:pt>
    <dgm:pt modelId="{49D56B45-6988-443D-B7D6-3F33D03D4A22}" type="pres">
      <dgm:prSet presAssocID="{71DF40BC-3B20-4761-B7B7-5189A38F6AD6}" presName="quad1" presStyleLbl="node1" presStyleIdx="0" presStyleCnt="4" custScaleX="139819" custScaleY="107881" custLinFactNeighborX="-25480" custLinFactNeighborY="1421">
        <dgm:presLayoutVars>
          <dgm:chMax val="0"/>
          <dgm:chPref val="0"/>
          <dgm:bulletEnabled val="1"/>
        </dgm:presLayoutVars>
      </dgm:prSet>
      <dgm:spPr/>
      <dgm:t>
        <a:bodyPr/>
        <a:lstStyle/>
        <a:p>
          <a:endParaRPr lang="ru-RU"/>
        </a:p>
      </dgm:t>
    </dgm:pt>
    <dgm:pt modelId="{96780508-61DD-4670-AFEA-C47FE223F209}" type="pres">
      <dgm:prSet presAssocID="{71DF40BC-3B20-4761-B7B7-5189A38F6AD6}" presName="quad2" presStyleLbl="node1" presStyleIdx="1" presStyleCnt="4" custScaleX="139824" custScaleY="103233" custLinFactNeighborX="16067" custLinFactNeighborY="2737">
        <dgm:presLayoutVars>
          <dgm:chMax val="0"/>
          <dgm:chPref val="0"/>
          <dgm:bulletEnabled val="1"/>
        </dgm:presLayoutVars>
      </dgm:prSet>
      <dgm:spPr/>
      <dgm:t>
        <a:bodyPr/>
        <a:lstStyle/>
        <a:p>
          <a:endParaRPr lang="ru-RU"/>
        </a:p>
      </dgm:t>
    </dgm:pt>
    <dgm:pt modelId="{FDC4B688-CBA5-4E58-942E-64A5D0135090}" type="pres">
      <dgm:prSet presAssocID="{71DF40BC-3B20-4761-B7B7-5189A38F6AD6}" presName="quad3" presStyleLbl="node1" presStyleIdx="2" presStyleCnt="4" custScaleX="140233" custScaleY="111114" custLinFactNeighborX="-25273" custLinFactNeighborY="8182">
        <dgm:presLayoutVars>
          <dgm:chMax val="0"/>
          <dgm:chPref val="0"/>
          <dgm:bulletEnabled val="1"/>
        </dgm:presLayoutVars>
      </dgm:prSet>
      <dgm:spPr/>
      <dgm:t>
        <a:bodyPr/>
        <a:lstStyle/>
        <a:p>
          <a:endParaRPr lang="ru-RU"/>
        </a:p>
      </dgm:t>
    </dgm:pt>
    <dgm:pt modelId="{1D0C8DA0-E773-4422-A1C2-444004CB83FC}" type="pres">
      <dgm:prSet presAssocID="{71DF40BC-3B20-4761-B7B7-5189A38F6AD6}" presName="quad4" presStyleLbl="node1" presStyleIdx="3" presStyleCnt="4" custScaleX="140234" custScaleY="111115" custLinFactNeighborX="16272" custLinFactNeighborY="8183">
        <dgm:presLayoutVars>
          <dgm:chMax val="0"/>
          <dgm:chPref val="0"/>
          <dgm:bulletEnabled val="1"/>
        </dgm:presLayoutVars>
      </dgm:prSet>
      <dgm:spPr/>
      <dgm:t>
        <a:bodyPr/>
        <a:lstStyle/>
        <a:p>
          <a:endParaRPr lang="ru-RU"/>
        </a:p>
      </dgm:t>
    </dgm:pt>
  </dgm:ptLst>
  <dgm:cxnLst>
    <dgm:cxn modelId="{0C9DBBA3-0269-468E-B395-95624ECF7B3D}" type="presOf" srcId="{71DF40BC-3B20-4761-B7B7-5189A38F6AD6}" destId="{EA10A8E6-5BCB-40A1-9A29-9ABADA783F7E}" srcOrd="0" destOrd="0" presId="urn:microsoft.com/office/officeart/2005/8/layout/matrix3"/>
    <dgm:cxn modelId="{AE0BC3ED-0963-4825-BE32-EF5E31ECC00E}" type="presOf" srcId="{9BF22F1A-ED7C-4E6E-8785-5FF4A7BEF870}" destId="{FDC4B688-CBA5-4E58-942E-64A5D0135090}" srcOrd="0" destOrd="0" presId="urn:microsoft.com/office/officeart/2005/8/layout/matrix3"/>
    <dgm:cxn modelId="{CF59D150-FCCF-4489-8117-0B1A41321FB4}" type="presOf" srcId="{C6490C1A-08CE-4A53-992D-4D7ABCABDC76}" destId="{49D56B45-6988-443D-B7D6-3F33D03D4A22}" srcOrd="0" destOrd="0" presId="urn:microsoft.com/office/officeart/2005/8/layout/matrix3"/>
    <dgm:cxn modelId="{D683C102-5956-4E3E-8300-227F2040AE46}" srcId="{71DF40BC-3B20-4761-B7B7-5189A38F6AD6}" destId="{B2FF4BA1-BEE0-45E4-844F-49A4D1C96786}" srcOrd="3" destOrd="0" parTransId="{FA5C5792-885F-4F5E-A8C2-220EEA971BA2}" sibTransId="{34C3CFAE-D4B1-4B47-A7EF-F4A24805CF2B}"/>
    <dgm:cxn modelId="{8357D61A-EE1F-4CC2-B146-65ADF5AD51D5}" srcId="{71DF40BC-3B20-4761-B7B7-5189A38F6AD6}" destId="{9BF22F1A-ED7C-4E6E-8785-5FF4A7BEF870}" srcOrd="2" destOrd="0" parTransId="{FA0748AD-2475-4F2F-AEAD-9233A6FC481D}" sibTransId="{273DC7EB-C9F5-477B-9DAF-6A121FAEA577}"/>
    <dgm:cxn modelId="{ACAE4CCB-0C9A-4442-AE17-0C0294819113}" srcId="{71DF40BC-3B20-4761-B7B7-5189A38F6AD6}" destId="{80F48D6C-4231-4D8A-BB90-408B7D88FA55}" srcOrd="1" destOrd="0" parTransId="{654870E4-1A2C-4352-A403-26D226EB039F}" sibTransId="{758D8391-6161-4EAC-87AA-F6730EEE226F}"/>
    <dgm:cxn modelId="{CA3C2A16-5D67-4CBE-BB59-8FA8140B57CF}" type="presOf" srcId="{80F48D6C-4231-4D8A-BB90-408B7D88FA55}" destId="{96780508-61DD-4670-AFEA-C47FE223F209}" srcOrd="0" destOrd="0" presId="urn:microsoft.com/office/officeart/2005/8/layout/matrix3"/>
    <dgm:cxn modelId="{A7F682AA-8B46-4240-A695-E6653004BF22}" srcId="{71DF40BC-3B20-4761-B7B7-5189A38F6AD6}" destId="{C6490C1A-08CE-4A53-992D-4D7ABCABDC76}" srcOrd="0" destOrd="0" parTransId="{D7DB2716-B593-4424-BDF2-80E363D73C01}" sibTransId="{8DB63C60-8F44-4651-9871-4D79BE76C37B}"/>
    <dgm:cxn modelId="{81CCBB0B-CB15-40E2-B9DD-F7F66DE141E0}" type="presOf" srcId="{B2FF4BA1-BEE0-45E4-844F-49A4D1C96786}" destId="{1D0C8DA0-E773-4422-A1C2-444004CB83FC}" srcOrd="0" destOrd="0" presId="urn:microsoft.com/office/officeart/2005/8/layout/matrix3"/>
    <dgm:cxn modelId="{1817E1A6-1881-4EB8-ADEA-286EF496449D}" type="presParOf" srcId="{EA10A8E6-5BCB-40A1-9A29-9ABADA783F7E}" destId="{05C470F2-6495-47F5-B1F5-247253688C6E}" srcOrd="0" destOrd="0" presId="urn:microsoft.com/office/officeart/2005/8/layout/matrix3"/>
    <dgm:cxn modelId="{B82979EA-686F-4620-A75B-5F012375AB12}" type="presParOf" srcId="{EA10A8E6-5BCB-40A1-9A29-9ABADA783F7E}" destId="{49D56B45-6988-443D-B7D6-3F33D03D4A22}" srcOrd="1" destOrd="0" presId="urn:microsoft.com/office/officeart/2005/8/layout/matrix3"/>
    <dgm:cxn modelId="{F9E78F2E-6485-41B3-A036-CF854E1AF335}" type="presParOf" srcId="{EA10A8E6-5BCB-40A1-9A29-9ABADA783F7E}" destId="{96780508-61DD-4670-AFEA-C47FE223F209}" srcOrd="2" destOrd="0" presId="urn:microsoft.com/office/officeart/2005/8/layout/matrix3"/>
    <dgm:cxn modelId="{C423E1B4-7754-4454-9F5C-DB7AFDA2F956}" type="presParOf" srcId="{EA10A8E6-5BCB-40A1-9A29-9ABADA783F7E}" destId="{FDC4B688-CBA5-4E58-942E-64A5D0135090}" srcOrd="3" destOrd="0" presId="urn:microsoft.com/office/officeart/2005/8/layout/matrix3"/>
    <dgm:cxn modelId="{911F2AFF-0AF0-46BB-8663-504C0C0D1635}" type="presParOf" srcId="{EA10A8E6-5BCB-40A1-9A29-9ABADA783F7E}" destId="{1D0C8DA0-E773-4422-A1C2-444004CB83F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0723D-D12F-4CCC-92A0-9BF2786297C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F425B396-C776-41AD-AD37-F75E3FF53F78}">
      <dgm:prSet phldrT="[Текст]" custT="1">
        <dgm:style>
          <a:lnRef idx="2">
            <a:schemeClr val="accent3"/>
          </a:lnRef>
          <a:fillRef idx="1">
            <a:schemeClr val="lt1"/>
          </a:fillRef>
          <a:effectRef idx="0">
            <a:schemeClr val="accent3"/>
          </a:effectRef>
          <a:fontRef idx="minor">
            <a:schemeClr val="dk1"/>
          </a:fontRef>
        </dgm:style>
      </dgm:prSet>
      <dgm:spPr>
        <a:solidFill>
          <a:schemeClr val="accent1">
            <a:lumMod val="60000"/>
            <a:lumOff val="40000"/>
          </a:schemeClr>
        </a:solidFill>
        <a:ln/>
      </dgm:spPr>
      <dgm:t>
        <a:bodyPr/>
        <a:lstStyle/>
        <a:p>
          <a:r>
            <a:rPr lang="ru-RU" sz="1600" b="1" i="1" dirty="0" smtClean="0">
              <a:latin typeface="Times New Roman" pitchFamily="18" charset="0"/>
              <a:cs typeface="Times New Roman" pitchFamily="18" charset="0"/>
            </a:rPr>
            <a:t>Обеспечение деятельности АУ «Центр физ.культуры и спорта» </a:t>
          </a:r>
        </a:p>
        <a:p>
          <a:r>
            <a:rPr lang="ru-RU" sz="1600" b="1" i="1" dirty="0" smtClean="0">
              <a:latin typeface="Times New Roman" pitchFamily="18" charset="0"/>
              <a:cs typeface="Times New Roman" pitchFamily="18" charset="0"/>
            </a:rPr>
            <a:t>2023 год –9981,5</a:t>
          </a:r>
        </a:p>
        <a:p>
          <a:r>
            <a:rPr lang="ru-RU" sz="1600" b="1" i="1" dirty="0" smtClean="0">
              <a:latin typeface="Times New Roman" pitchFamily="18" charset="0"/>
              <a:cs typeface="Times New Roman" pitchFamily="18" charset="0"/>
            </a:rPr>
            <a:t>2024 год – 9862,3</a:t>
          </a:r>
        </a:p>
        <a:p>
          <a:r>
            <a:rPr lang="ru-RU" sz="1600" b="1" i="1" dirty="0" smtClean="0">
              <a:latin typeface="Times New Roman" pitchFamily="18" charset="0"/>
              <a:cs typeface="Times New Roman" pitchFamily="18" charset="0"/>
            </a:rPr>
            <a:t>2025 год – 10048,7</a:t>
          </a:r>
          <a:endParaRPr lang="ru-RU" sz="1600" b="1" i="1" dirty="0">
            <a:latin typeface="Times New Roman" pitchFamily="18" charset="0"/>
            <a:cs typeface="Times New Roman" pitchFamily="18" charset="0"/>
          </a:endParaRPr>
        </a:p>
      </dgm:t>
    </dgm:pt>
    <dgm:pt modelId="{D9C142BC-7708-4451-B50D-7C9B68C644B7}" type="parTrans" cxnId="{F4B6FCD6-C272-4984-8EBF-851376F0117B}">
      <dgm:prSet/>
      <dgm:spPr/>
      <dgm:t>
        <a:bodyPr/>
        <a:lstStyle/>
        <a:p>
          <a:endParaRPr lang="ru-RU"/>
        </a:p>
      </dgm:t>
    </dgm:pt>
    <dgm:pt modelId="{DD9D7A8F-0203-4C95-B58B-B371A1AEC1BB}" type="sibTrans" cxnId="{F4B6FCD6-C272-4984-8EBF-851376F0117B}">
      <dgm:prSet/>
      <dgm:spPr/>
      <dgm:t>
        <a:bodyPr/>
        <a:lstStyle/>
        <a:p>
          <a:endParaRPr lang="ru-RU"/>
        </a:p>
      </dgm:t>
    </dgm:pt>
    <dgm:pt modelId="{7516368B-F7A1-4059-9074-482BFCAFCF41}">
      <dgm:prSet custT="1">
        <dgm:style>
          <a:lnRef idx="2">
            <a:schemeClr val="accent3"/>
          </a:lnRef>
          <a:fillRef idx="1">
            <a:schemeClr val="lt1"/>
          </a:fillRef>
          <a:effectRef idx="0">
            <a:schemeClr val="accent3"/>
          </a:effectRef>
          <a:fontRef idx="minor">
            <a:schemeClr val="dk1"/>
          </a:fontRef>
        </dgm:style>
      </dgm:prSet>
      <dgm:spPr>
        <a:solidFill>
          <a:schemeClr val="accent1">
            <a:lumMod val="60000"/>
            <a:lumOff val="40000"/>
          </a:schemeClr>
        </a:solidFill>
        <a:ln/>
      </dgm:spPr>
      <dgm:t>
        <a:bodyPr/>
        <a:lstStyle/>
        <a:p>
          <a:r>
            <a:rPr lang="ru-RU" sz="1600" b="1" i="1" dirty="0" smtClean="0">
              <a:latin typeface="Times New Roman" pitchFamily="18" charset="0"/>
              <a:cs typeface="Times New Roman" pitchFamily="18" charset="0"/>
            </a:rPr>
            <a:t>Проведение спортивно-массовых мероприятий                        с населением</a:t>
          </a:r>
        </a:p>
        <a:p>
          <a:r>
            <a:rPr lang="ru-RU" sz="1600" b="1" i="1" dirty="0" smtClean="0">
              <a:latin typeface="Times New Roman" pitchFamily="18" charset="0"/>
              <a:cs typeface="Times New Roman" pitchFamily="18" charset="0"/>
            </a:rPr>
            <a:t>2023 год –511,4</a:t>
          </a:r>
        </a:p>
        <a:p>
          <a:r>
            <a:rPr lang="ru-RU" sz="1600" b="1" i="1" dirty="0" smtClean="0">
              <a:latin typeface="Times New Roman" pitchFamily="18" charset="0"/>
              <a:cs typeface="Times New Roman" pitchFamily="18" charset="0"/>
            </a:rPr>
            <a:t>2024 год – 511,4</a:t>
          </a:r>
        </a:p>
        <a:p>
          <a:r>
            <a:rPr lang="ru-RU" sz="1600" b="1" i="1" dirty="0" smtClean="0">
              <a:latin typeface="Times New Roman" pitchFamily="18" charset="0"/>
              <a:cs typeface="Times New Roman" pitchFamily="18" charset="0"/>
            </a:rPr>
            <a:t>2025 год – 511,4</a:t>
          </a:r>
        </a:p>
        <a:p>
          <a:endParaRPr lang="ru-RU" sz="1600" i="1" dirty="0">
            <a:latin typeface="Times New Roman" pitchFamily="18" charset="0"/>
            <a:cs typeface="Times New Roman" pitchFamily="18" charset="0"/>
          </a:endParaRPr>
        </a:p>
      </dgm:t>
    </dgm:pt>
    <dgm:pt modelId="{C1C2796A-3574-488F-9DD4-66703B7F8785}" type="parTrans" cxnId="{2734231A-991D-4556-ABAE-81DA4D025956}">
      <dgm:prSet/>
      <dgm:spPr/>
      <dgm:t>
        <a:bodyPr/>
        <a:lstStyle/>
        <a:p>
          <a:endParaRPr lang="ru-RU"/>
        </a:p>
      </dgm:t>
    </dgm:pt>
    <dgm:pt modelId="{AC4BDFF6-44D7-40C9-9922-13FB902FDA12}" type="sibTrans" cxnId="{2734231A-991D-4556-ABAE-81DA4D025956}">
      <dgm:prSet/>
      <dgm:spPr/>
      <dgm:t>
        <a:bodyPr/>
        <a:lstStyle/>
        <a:p>
          <a:endParaRPr lang="ru-RU"/>
        </a:p>
      </dgm:t>
    </dgm:pt>
    <dgm:pt modelId="{4EBEE5BD-A65D-4094-8784-4DBDE01F766B}">
      <dgm:prSet custT="1">
        <dgm:style>
          <a:lnRef idx="2">
            <a:schemeClr val="accent3"/>
          </a:lnRef>
          <a:fillRef idx="1">
            <a:schemeClr val="lt1"/>
          </a:fillRef>
          <a:effectRef idx="0">
            <a:schemeClr val="accent3"/>
          </a:effectRef>
          <a:fontRef idx="minor">
            <a:schemeClr val="dk1"/>
          </a:fontRef>
        </dgm:style>
      </dgm:prSet>
      <dgm:spPr>
        <a:solidFill>
          <a:schemeClr val="accent1">
            <a:lumMod val="60000"/>
            <a:lumOff val="40000"/>
          </a:schemeClr>
        </a:solidFill>
        <a:ln/>
      </dgm:spPr>
      <dgm:t>
        <a:bodyPr/>
        <a:lstStyle/>
        <a:p>
          <a:r>
            <a:rPr lang="ru-RU" sz="1800" b="1" i="1" dirty="0" smtClean="0">
              <a:latin typeface="Times New Roman" pitchFamily="18" charset="0"/>
              <a:cs typeface="Times New Roman" pitchFamily="18" charset="0"/>
            </a:rPr>
            <a:t>Укрепление материально-технической базы учреждений</a:t>
          </a:r>
        </a:p>
        <a:p>
          <a:r>
            <a:rPr lang="ru-RU" sz="1600" b="1" i="1" dirty="0" smtClean="0">
              <a:latin typeface="Times New Roman" pitchFamily="18" charset="0"/>
              <a:cs typeface="Times New Roman" pitchFamily="18" charset="0"/>
            </a:rPr>
            <a:t>2023год -9419,8</a:t>
          </a:r>
        </a:p>
        <a:p>
          <a:r>
            <a:rPr lang="ru-RU" sz="1600" b="1" i="1" dirty="0" smtClean="0">
              <a:latin typeface="Times New Roman" pitchFamily="18" charset="0"/>
              <a:cs typeface="Times New Roman" pitchFamily="18" charset="0"/>
            </a:rPr>
            <a:t> 2024год –11761,5</a:t>
          </a:r>
        </a:p>
        <a:p>
          <a:r>
            <a:rPr lang="ru-RU" sz="1600" b="1" i="1" dirty="0" smtClean="0">
              <a:latin typeface="Times New Roman" pitchFamily="18" charset="0"/>
              <a:cs typeface="Times New Roman" pitchFamily="18" charset="0"/>
            </a:rPr>
            <a:t>2025год – 4038,3</a:t>
          </a:r>
          <a:endParaRPr lang="ru-RU" sz="1600" i="1" dirty="0">
            <a:latin typeface="Times New Roman" pitchFamily="18" charset="0"/>
            <a:cs typeface="Times New Roman" pitchFamily="18" charset="0"/>
          </a:endParaRPr>
        </a:p>
      </dgm:t>
    </dgm:pt>
    <dgm:pt modelId="{073C92F6-61E0-4E87-BB31-92670BF9D2D1}" type="parTrans" cxnId="{8C91DE59-1A68-458A-A665-13EFC6155841}">
      <dgm:prSet/>
      <dgm:spPr/>
      <dgm:t>
        <a:bodyPr/>
        <a:lstStyle/>
        <a:p>
          <a:endParaRPr lang="ru-RU"/>
        </a:p>
      </dgm:t>
    </dgm:pt>
    <dgm:pt modelId="{358BF8AF-EA55-4657-95FD-0AC54ABD1E25}" type="sibTrans" cxnId="{8C91DE59-1A68-458A-A665-13EFC6155841}">
      <dgm:prSet/>
      <dgm:spPr/>
      <dgm:t>
        <a:bodyPr/>
        <a:lstStyle/>
        <a:p>
          <a:endParaRPr lang="ru-RU"/>
        </a:p>
      </dgm:t>
    </dgm:pt>
    <dgm:pt modelId="{66C2FEB6-C631-4FFC-90E7-1C5E48294435}" type="pres">
      <dgm:prSet presAssocID="{D990723D-D12F-4CCC-92A0-9BF2786297CF}" presName="diagram" presStyleCnt="0">
        <dgm:presLayoutVars>
          <dgm:chPref val="1"/>
          <dgm:dir/>
          <dgm:animOne val="branch"/>
          <dgm:animLvl val="lvl"/>
          <dgm:resizeHandles/>
        </dgm:presLayoutVars>
      </dgm:prSet>
      <dgm:spPr/>
      <dgm:t>
        <a:bodyPr/>
        <a:lstStyle/>
        <a:p>
          <a:endParaRPr lang="ru-RU"/>
        </a:p>
      </dgm:t>
    </dgm:pt>
    <dgm:pt modelId="{98E970BA-4ABC-4A26-B166-D728FB8A7A29}" type="pres">
      <dgm:prSet presAssocID="{F425B396-C776-41AD-AD37-F75E3FF53F78}" presName="root" presStyleCnt="0"/>
      <dgm:spPr/>
    </dgm:pt>
    <dgm:pt modelId="{D988F6C8-F82F-4862-ABDF-7253FFAE8395}" type="pres">
      <dgm:prSet presAssocID="{F425B396-C776-41AD-AD37-F75E3FF53F78}" presName="rootComposite" presStyleCnt="0"/>
      <dgm:spPr/>
    </dgm:pt>
    <dgm:pt modelId="{6B838933-8D67-4612-B295-91517270D7C4}" type="pres">
      <dgm:prSet presAssocID="{F425B396-C776-41AD-AD37-F75E3FF53F78}" presName="rootText" presStyleLbl="node1" presStyleIdx="0" presStyleCnt="3" custScaleX="50247" custScaleY="136143" custLinFactNeighborX="25238" custLinFactNeighborY="-26701"/>
      <dgm:spPr/>
      <dgm:t>
        <a:bodyPr/>
        <a:lstStyle/>
        <a:p>
          <a:endParaRPr lang="ru-RU"/>
        </a:p>
      </dgm:t>
    </dgm:pt>
    <dgm:pt modelId="{7B2FA3B1-28F0-4B0F-967F-4E392BA01031}" type="pres">
      <dgm:prSet presAssocID="{F425B396-C776-41AD-AD37-F75E3FF53F78}" presName="rootConnector" presStyleLbl="node1" presStyleIdx="0" presStyleCnt="3"/>
      <dgm:spPr/>
      <dgm:t>
        <a:bodyPr/>
        <a:lstStyle/>
        <a:p>
          <a:endParaRPr lang="ru-RU"/>
        </a:p>
      </dgm:t>
    </dgm:pt>
    <dgm:pt modelId="{AE5BB4ED-E74F-4E6F-9583-FA6F7F1F8468}" type="pres">
      <dgm:prSet presAssocID="{F425B396-C776-41AD-AD37-F75E3FF53F78}" presName="childShape" presStyleCnt="0"/>
      <dgm:spPr/>
    </dgm:pt>
    <dgm:pt modelId="{36786219-C81C-40D1-B374-9A775FD4D372}" type="pres">
      <dgm:prSet presAssocID="{7516368B-F7A1-4059-9074-482BFCAFCF41}" presName="root" presStyleCnt="0"/>
      <dgm:spPr/>
    </dgm:pt>
    <dgm:pt modelId="{A0B3717F-7C82-4246-8D4A-CF463719F019}" type="pres">
      <dgm:prSet presAssocID="{7516368B-F7A1-4059-9074-482BFCAFCF41}" presName="rootComposite" presStyleCnt="0"/>
      <dgm:spPr/>
    </dgm:pt>
    <dgm:pt modelId="{62DC9639-0DDA-40BB-9329-A94566D84A6E}" type="pres">
      <dgm:prSet presAssocID="{7516368B-F7A1-4059-9074-482BFCAFCF41}" presName="rootText" presStyleLbl="node1" presStyleIdx="1" presStyleCnt="3" custScaleX="54137" custScaleY="149816" custLinFactNeighborX="4865" custLinFactNeighborY="-24986"/>
      <dgm:spPr/>
      <dgm:t>
        <a:bodyPr/>
        <a:lstStyle/>
        <a:p>
          <a:endParaRPr lang="ru-RU"/>
        </a:p>
      </dgm:t>
    </dgm:pt>
    <dgm:pt modelId="{4F72A474-E485-49BD-AF35-9CB66707F601}" type="pres">
      <dgm:prSet presAssocID="{7516368B-F7A1-4059-9074-482BFCAFCF41}" presName="rootConnector" presStyleLbl="node1" presStyleIdx="1" presStyleCnt="3"/>
      <dgm:spPr/>
      <dgm:t>
        <a:bodyPr/>
        <a:lstStyle/>
        <a:p>
          <a:endParaRPr lang="ru-RU"/>
        </a:p>
      </dgm:t>
    </dgm:pt>
    <dgm:pt modelId="{6D2084F5-51C4-4D37-9134-1050FB3FBF1A}" type="pres">
      <dgm:prSet presAssocID="{7516368B-F7A1-4059-9074-482BFCAFCF41}" presName="childShape" presStyleCnt="0"/>
      <dgm:spPr/>
    </dgm:pt>
    <dgm:pt modelId="{BBE320CA-BDF3-4BA4-A101-77D988E61DFD}" type="pres">
      <dgm:prSet presAssocID="{4EBEE5BD-A65D-4094-8784-4DBDE01F766B}" presName="root" presStyleCnt="0"/>
      <dgm:spPr/>
    </dgm:pt>
    <dgm:pt modelId="{027FA36E-EA75-4677-A768-9C4CE80D4ABB}" type="pres">
      <dgm:prSet presAssocID="{4EBEE5BD-A65D-4094-8784-4DBDE01F766B}" presName="rootComposite" presStyleCnt="0"/>
      <dgm:spPr/>
    </dgm:pt>
    <dgm:pt modelId="{F4FEF718-8A1C-449B-920B-A4F0FC01B0A9}" type="pres">
      <dgm:prSet presAssocID="{4EBEE5BD-A65D-4094-8784-4DBDE01F766B}" presName="rootText" presStyleLbl="node1" presStyleIdx="2" presStyleCnt="3" custScaleX="49273" custScaleY="133979" custLinFactNeighborX="-16605" custLinFactNeighborY="-24964"/>
      <dgm:spPr/>
      <dgm:t>
        <a:bodyPr/>
        <a:lstStyle/>
        <a:p>
          <a:endParaRPr lang="ru-RU"/>
        </a:p>
      </dgm:t>
    </dgm:pt>
    <dgm:pt modelId="{0B642299-7D7E-4A9E-84A0-A11D45D8D01D}" type="pres">
      <dgm:prSet presAssocID="{4EBEE5BD-A65D-4094-8784-4DBDE01F766B}" presName="rootConnector" presStyleLbl="node1" presStyleIdx="2" presStyleCnt="3"/>
      <dgm:spPr/>
      <dgm:t>
        <a:bodyPr/>
        <a:lstStyle/>
        <a:p>
          <a:endParaRPr lang="ru-RU"/>
        </a:p>
      </dgm:t>
    </dgm:pt>
    <dgm:pt modelId="{3B87EF5E-20CA-4478-84F5-B9D4D44FE22F}" type="pres">
      <dgm:prSet presAssocID="{4EBEE5BD-A65D-4094-8784-4DBDE01F766B}" presName="childShape" presStyleCnt="0"/>
      <dgm:spPr/>
    </dgm:pt>
  </dgm:ptLst>
  <dgm:cxnLst>
    <dgm:cxn modelId="{E7E75F57-82C1-4A2B-8728-A12C6B8B7751}" type="presOf" srcId="{D990723D-D12F-4CCC-92A0-9BF2786297CF}" destId="{66C2FEB6-C631-4FFC-90E7-1C5E48294435}" srcOrd="0" destOrd="0" presId="urn:microsoft.com/office/officeart/2005/8/layout/hierarchy3"/>
    <dgm:cxn modelId="{8C91DE59-1A68-458A-A665-13EFC6155841}" srcId="{D990723D-D12F-4CCC-92A0-9BF2786297CF}" destId="{4EBEE5BD-A65D-4094-8784-4DBDE01F766B}" srcOrd="2" destOrd="0" parTransId="{073C92F6-61E0-4E87-BB31-92670BF9D2D1}" sibTransId="{358BF8AF-EA55-4657-95FD-0AC54ABD1E25}"/>
    <dgm:cxn modelId="{C5BB8A5F-CF9D-4D24-A63B-67A61993CE0F}" type="presOf" srcId="{F425B396-C776-41AD-AD37-F75E3FF53F78}" destId="{6B838933-8D67-4612-B295-91517270D7C4}" srcOrd="0" destOrd="0" presId="urn:microsoft.com/office/officeart/2005/8/layout/hierarchy3"/>
    <dgm:cxn modelId="{2734231A-991D-4556-ABAE-81DA4D025956}" srcId="{D990723D-D12F-4CCC-92A0-9BF2786297CF}" destId="{7516368B-F7A1-4059-9074-482BFCAFCF41}" srcOrd="1" destOrd="0" parTransId="{C1C2796A-3574-488F-9DD4-66703B7F8785}" sibTransId="{AC4BDFF6-44D7-40C9-9922-13FB902FDA12}"/>
    <dgm:cxn modelId="{7E96D1D3-59D7-453E-B063-A2910B98FC69}" type="presOf" srcId="{7516368B-F7A1-4059-9074-482BFCAFCF41}" destId="{4F72A474-E485-49BD-AF35-9CB66707F601}" srcOrd="1" destOrd="0" presId="urn:microsoft.com/office/officeart/2005/8/layout/hierarchy3"/>
    <dgm:cxn modelId="{0A49FB3F-4D2C-4CD5-91B6-24C232EA9858}" type="presOf" srcId="{4EBEE5BD-A65D-4094-8784-4DBDE01F766B}" destId="{0B642299-7D7E-4A9E-84A0-A11D45D8D01D}" srcOrd="1" destOrd="0" presId="urn:microsoft.com/office/officeart/2005/8/layout/hierarchy3"/>
    <dgm:cxn modelId="{43176272-8233-49E7-8CB5-EEF6C939E30C}" type="presOf" srcId="{7516368B-F7A1-4059-9074-482BFCAFCF41}" destId="{62DC9639-0DDA-40BB-9329-A94566D84A6E}" srcOrd="0" destOrd="0" presId="urn:microsoft.com/office/officeart/2005/8/layout/hierarchy3"/>
    <dgm:cxn modelId="{F4B6FCD6-C272-4984-8EBF-851376F0117B}" srcId="{D990723D-D12F-4CCC-92A0-9BF2786297CF}" destId="{F425B396-C776-41AD-AD37-F75E3FF53F78}" srcOrd="0" destOrd="0" parTransId="{D9C142BC-7708-4451-B50D-7C9B68C644B7}" sibTransId="{DD9D7A8F-0203-4C95-B58B-B371A1AEC1BB}"/>
    <dgm:cxn modelId="{A6682043-A1B2-48C2-8CAC-F0E61CAADC77}" type="presOf" srcId="{4EBEE5BD-A65D-4094-8784-4DBDE01F766B}" destId="{F4FEF718-8A1C-449B-920B-A4F0FC01B0A9}" srcOrd="0" destOrd="0" presId="urn:microsoft.com/office/officeart/2005/8/layout/hierarchy3"/>
    <dgm:cxn modelId="{B2F9EBF9-BD33-4132-AF4C-FD19FA92E9CD}" type="presOf" srcId="{F425B396-C776-41AD-AD37-F75E3FF53F78}" destId="{7B2FA3B1-28F0-4B0F-967F-4E392BA01031}" srcOrd="1" destOrd="0" presId="urn:microsoft.com/office/officeart/2005/8/layout/hierarchy3"/>
    <dgm:cxn modelId="{29A9079A-F5E0-4044-88B4-CEA0694EBEAE}" type="presParOf" srcId="{66C2FEB6-C631-4FFC-90E7-1C5E48294435}" destId="{98E970BA-4ABC-4A26-B166-D728FB8A7A29}" srcOrd="0" destOrd="0" presId="urn:microsoft.com/office/officeart/2005/8/layout/hierarchy3"/>
    <dgm:cxn modelId="{82029418-4831-4EF8-85FC-47063CB85258}" type="presParOf" srcId="{98E970BA-4ABC-4A26-B166-D728FB8A7A29}" destId="{D988F6C8-F82F-4862-ABDF-7253FFAE8395}" srcOrd="0" destOrd="0" presId="urn:microsoft.com/office/officeart/2005/8/layout/hierarchy3"/>
    <dgm:cxn modelId="{473A81E8-FAF3-4953-A9CE-7BB9E81E6DA8}" type="presParOf" srcId="{D988F6C8-F82F-4862-ABDF-7253FFAE8395}" destId="{6B838933-8D67-4612-B295-91517270D7C4}" srcOrd="0" destOrd="0" presId="urn:microsoft.com/office/officeart/2005/8/layout/hierarchy3"/>
    <dgm:cxn modelId="{674B1D93-ED56-4680-B064-5B872255EB81}" type="presParOf" srcId="{D988F6C8-F82F-4862-ABDF-7253FFAE8395}" destId="{7B2FA3B1-28F0-4B0F-967F-4E392BA01031}" srcOrd="1" destOrd="0" presId="urn:microsoft.com/office/officeart/2005/8/layout/hierarchy3"/>
    <dgm:cxn modelId="{26E1ADBA-C7BC-4B37-AACA-63B709CC6D10}" type="presParOf" srcId="{98E970BA-4ABC-4A26-B166-D728FB8A7A29}" destId="{AE5BB4ED-E74F-4E6F-9583-FA6F7F1F8468}" srcOrd="1" destOrd="0" presId="urn:microsoft.com/office/officeart/2005/8/layout/hierarchy3"/>
    <dgm:cxn modelId="{53136C69-DEF7-4773-852F-2913DFBBCF48}" type="presParOf" srcId="{66C2FEB6-C631-4FFC-90E7-1C5E48294435}" destId="{36786219-C81C-40D1-B374-9A775FD4D372}" srcOrd="1" destOrd="0" presId="urn:microsoft.com/office/officeart/2005/8/layout/hierarchy3"/>
    <dgm:cxn modelId="{F4EBB0CE-4AB2-4211-97C2-78ABCB333BA3}" type="presParOf" srcId="{36786219-C81C-40D1-B374-9A775FD4D372}" destId="{A0B3717F-7C82-4246-8D4A-CF463719F019}" srcOrd="0" destOrd="0" presId="urn:microsoft.com/office/officeart/2005/8/layout/hierarchy3"/>
    <dgm:cxn modelId="{EF5DD18A-82AD-44CF-9606-A8A8DC70A2C1}" type="presParOf" srcId="{A0B3717F-7C82-4246-8D4A-CF463719F019}" destId="{62DC9639-0DDA-40BB-9329-A94566D84A6E}" srcOrd="0" destOrd="0" presId="urn:microsoft.com/office/officeart/2005/8/layout/hierarchy3"/>
    <dgm:cxn modelId="{60B82D2B-066B-4C6B-8843-03C42C10E1A0}" type="presParOf" srcId="{A0B3717F-7C82-4246-8D4A-CF463719F019}" destId="{4F72A474-E485-49BD-AF35-9CB66707F601}" srcOrd="1" destOrd="0" presId="urn:microsoft.com/office/officeart/2005/8/layout/hierarchy3"/>
    <dgm:cxn modelId="{A3704779-1281-4A48-B58A-EA7DB2D462C2}" type="presParOf" srcId="{36786219-C81C-40D1-B374-9A775FD4D372}" destId="{6D2084F5-51C4-4D37-9134-1050FB3FBF1A}" srcOrd="1" destOrd="0" presId="urn:microsoft.com/office/officeart/2005/8/layout/hierarchy3"/>
    <dgm:cxn modelId="{4F822084-42C3-4E88-ACC7-F196C67156DC}" type="presParOf" srcId="{66C2FEB6-C631-4FFC-90E7-1C5E48294435}" destId="{BBE320CA-BDF3-4BA4-A101-77D988E61DFD}" srcOrd="2" destOrd="0" presId="urn:microsoft.com/office/officeart/2005/8/layout/hierarchy3"/>
    <dgm:cxn modelId="{5B773585-14F6-4BDD-8DB1-73B5407DC978}" type="presParOf" srcId="{BBE320CA-BDF3-4BA4-A101-77D988E61DFD}" destId="{027FA36E-EA75-4677-A768-9C4CE80D4ABB}" srcOrd="0" destOrd="0" presId="urn:microsoft.com/office/officeart/2005/8/layout/hierarchy3"/>
    <dgm:cxn modelId="{197E86A6-8EF0-402C-9266-D4DDA06BD098}" type="presParOf" srcId="{027FA36E-EA75-4677-A768-9C4CE80D4ABB}" destId="{F4FEF718-8A1C-449B-920B-A4F0FC01B0A9}" srcOrd="0" destOrd="0" presId="urn:microsoft.com/office/officeart/2005/8/layout/hierarchy3"/>
    <dgm:cxn modelId="{E8981549-43EB-4865-8A91-482B7188ABF2}" type="presParOf" srcId="{027FA36E-EA75-4677-A768-9C4CE80D4ABB}" destId="{0B642299-7D7E-4A9E-84A0-A11D45D8D01D}" srcOrd="1" destOrd="0" presId="urn:microsoft.com/office/officeart/2005/8/layout/hierarchy3"/>
    <dgm:cxn modelId="{6E8E0DE5-CC0D-4DF6-BD80-E08092CDC5A8}" type="presParOf" srcId="{BBE320CA-BDF3-4BA4-A101-77D988E61DFD}" destId="{3B87EF5E-20CA-4478-84F5-B9D4D44FE22F}"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AEE14-915E-412C-BDCA-8A99B7EEE361}">
      <dsp:nvSpPr>
        <dsp:cNvPr id="0" name=""/>
        <dsp:cNvSpPr/>
      </dsp:nvSpPr>
      <dsp:spPr>
        <a:xfrm rot="5400000">
          <a:off x="-145236" y="148144"/>
          <a:ext cx="968243" cy="677770"/>
        </a:xfrm>
        <a:prstGeom prst="chevron">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a:t>
          </a:r>
          <a:endParaRPr lang="ru-RU" sz="1600" kern="1200" dirty="0"/>
        </a:p>
      </dsp:txBody>
      <dsp:txXfrm rot="-5400000">
        <a:off x="1" y="341792"/>
        <a:ext cx="677770" cy="290473"/>
      </dsp:txXfrm>
    </dsp:sp>
    <dsp:sp modelId="{A3486FEE-0001-4DF3-9C70-2632DE89380D}">
      <dsp:nvSpPr>
        <dsp:cNvPr id="0" name=""/>
        <dsp:cNvSpPr/>
      </dsp:nvSpPr>
      <dsp:spPr>
        <a:xfrm rot="5400000">
          <a:off x="2940530" y="-2259851"/>
          <a:ext cx="629358" cy="5154877"/>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Обеспечение устойчивости и сбалансированности районного бюджета</a:t>
          </a:r>
          <a:endParaRPr lang="ru-RU" sz="1600" kern="1200" dirty="0"/>
        </a:p>
      </dsp:txBody>
      <dsp:txXfrm rot="-5400000">
        <a:off x="677771" y="33631"/>
        <a:ext cx="5124154" cy="567912"/>
      </dsp:txXfrm>
    </dsp:sp>
    <dsp:sp modelId="{CBFC8272-1DB3-49D6-8250-B22B04E01ED2}">
      <dsp:nvSpPr>
        <dsp:cNvPr id="0" name=""/>
        <dsp:cNvSpPr/>
      </dsp:nvSpPr>
      <dsp:spPr>
        <a:xfrm rot="5400000">
          <a:off x="-145236" y="1019051"/>
          <a:ext cx="968243" cy="677770"/>
        </a:xfrm>
        <a:prstGeom prst="chevron">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a:t>
          </a:r>
          <a:endParaRPr lang="ru-RU" sz="1600" kern="1200" dirty="0"/>
        </a:p>
      </dsp:txBody>
      <dsp:txXfrm rot="-5400000">
        <a:off x="1" y="1212699"/>
        <a:ext cx="677770" cy="290473"/>
      </dsp:txXfrm>
    </dsp:sp>
    <dsp:sp modelId="{F6AA4048-3C70-4EB6-90DE-1A420E8CC516}">
      <dsp:nvSpPr>
        <dsp:cNvPr id="0" name=""/>
        <dsp:cNvSpPr/>
      </dsp:nvSpPr>
      <dsp:spPr>
        <a:xfrm rot="5400000">
          <a:off x="2940530" y="-1388944"/>
          <a:ext cx="629358" cy="5154877"/>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Укрепление доходной базы бюджета</a:t>
          </a:r>
          <a:endParaRPr lang="ru-RU" sz="1600" kern="1200" dirty="0"/>
        </a:p>
      </dsp:txBody>
      <dsp:txXfrm rot="-5400000">
        <a:off x="677771" y="904538"/>
        <a:ext cx="5124154" cy="567912"/>
      </dsp:txXfrm>
    </dsp:sp>
    <dsp:sp modelId="{D456B871-A0DC-40B9-B5A9-FFCE2645784E}">
      <dsp:nvSpPr>
        <dsp:cNvPr id="0" name=""/>
        <dsp:cNvSpPr/>
      </dsp:nvSpPr>
      <dsp:spPr>
        <a:xfrm rot="5400000">
          <a:off x="-145236" y="1889957"/>
          <a:ext cx="968243" cy="677770"/>
        </a:xfrm>
        <a:prstGeom prst="chevron">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a:t>
          </a:r>
          <a:endParaRPr lang="ru-RU" sz="1600" kern="1200" dirty="0"/>
        </a:p>
      </dsp:txBody>
      <dsp:txXfrm rot="-5400000">
        <a:off x="1" y="2083605"/>
        <a:ext cx="677770" cy="290473"/>
      </dsp:txXfrm>
    </dsp:sp>
    <dsp:sp modelId="{6B955E3D-7605-4A22-A477-A3D258C072BA}">
      <dsp:nvSpPr>
        <dsp:cNvPr id="0" name=""/>
        <dsp:cNvSpPr/>
      </dsp:nvSpPr>
      <dsp:spPr>
        <a:xfrm rot="5400000">
          <a:off x="2940530" y="-518038"/>
          <a:ext cx="629358" cy="5154877"/>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Реализация указов Президента РФ	</a:t>
          </a:r>
          <a:endParaRPr lang="ru-RU" sz="1600" kern="1200" dirty="0"/>
        </a:p>
      </dsp:txBody>
      <dsp:txXfrm rot="-5400000">
        <a:off x="677771" y="1775444"/>
        <a:ext cx="5124154" cy="567912"/>
      </dsp:txXfrm>
    </dsp:sp>
    <dsp:sp modelId="{F0C9E33F-0383-4F27-94EA-37E6D6B6DADA}">
      <dsp:nvSpPr>
        <dsp:cNvPr id="0" name=""/>
        <dsp:cNvSpPr/>
      </dsp:nvSpPr>
      <dsp:spPr>
        <a:xfrm rot="5400000">
          <a:off x="-145236" y="2760864"/>
          <a:ext cx="968243" cy="677770"/>
        </a:xfrm>
        <a:prstGeom prst="chevron">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 y="2954512"/>
        <a:ext cx="677770" cy="290473"/>
      </dsp:txXfrm>
    </dsp:sp>
    <dsp:sp modelId="{1097011D-0373-4BA7-A895-CCDAE0594BCE}">
      <dsp:nvSpPr>
        <dsp:cNvPr id="0" name=""/>
        <dsp:cNvSpPr/>
      </dsp:nvSpPr>
      <dsp:spPr>
        <a:xfrm rot="5400000">
          <a:off x="2940530" y="329600"/>
          <a:ext cx="629358" cy="5154877"/>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ru-RU" sz="1200" kern="1200" dirty="0"/>
        </a:p>
        <a:p>
          <a:pPr marL="114300" lvl="1" indent="-114300" algn="l" defTabSz="622300">
            <a:lnSpc>
              <a:spcPct val="90000"/>
            </a:lnSpc>
            <a:spcBef>
              <a:spcPct val="0"/>
            </a:spcBef>
            <a:spcAft>
              <a:spcPct val="15000"/>
            </a:spcAft>
            <a:buChar char="••"/>
          </a:pPr>
          <a:r>
            <a:rPr lang="ru-RU" sz="1400" kern="1200" dirty="0" smtClean="0"/>
            <a:t>Обеспечение реализации мероприятий, направленных на улучшение качества жизни и благосостояния населения</a:t>
          </a:r>
          <a:endParaRPr lang="ru-RU" sz="1400" kern="1200" dirty="0"/>
        </a:p>
      </dsp:txBody>
      <dsp:txXfrm rot="-5400000">
        <a:off x="677771" y="2623083"/>
        <a:ext cx="5124154" cy="567912"/>
      </dsp:txXfrm>
    </dsp:sp>
    <dsp:sp modelId="{9DD10AE7-B222-4050-80EF-D25559A5501F}">
      <dsp:nvSpPr>
        <dsp:cNvPr id="0" name=""/>
        <dsp:cNvSpPr/>
      </dsp:nvSpPr>
      <dsp:spPr>
        <a:xfrm rot="5400000">
          <a:off x="-145236" y="3631770"/>
          <a:ext cx="968243" cy="677770"/>
        </a:xfrm>
        <a:prstGeom prst="chevron">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 y="3825418"/>
        <a:ext cx="677770" cy="290473"/>
      </dsp:txXfrm>
    </dsp:sp>
    <dsp:sp modelId="{4A4A5B15-1DB5-4D51-87A8-313EE9425528}">
      <dsp:nvSpPr>
        <dsp:cNvPr id="0" name=""/>
        <dsp:cNvSpPr/>
      </dsp:nvSpPr>
      <dsp:spPr>
        <a:xfrm rot="5400000">
          <a:off x="2940530" y="1223774"/>
          <a:ext cx="629358" cy="5154877"/>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Увеличение объема бюджетных средств, направляемых на развитие района</a:t>
          </a:r>
          <a:endParaRPr lang="ru-RU" sz="1600" kern="1200" dirty="0"/>
        </a:p>
      </dsp:txBody>
      <dsp:txXfrm rot="-5400000">
        <a:off x="677771" y="3517257"/>
        <a:ext cx="5124154" cy="567912"/>
      </dsp:txXfrm>
    </dsp:sp>
    <dsp:sp modelId="{F2D5B891-EDE7-47D1-98D9-6842A16DC773}">
      <dsp:nvSpPr>
        <dsp:cNvPr id="0" name=""/>
        <dsp:cNvSpPr/>
      </dsp:nvSpPr>
      <dsp:spPr>
        <a:xfrm rot="5400000">
          <a:off x="-145236" y="4502676"/>
          <a:ext cx="968243" cy="677770"/>
        </a:xfrm>
        <a:prstGeom prst="chevron">
          <a:avLst/>
        </a:prstGeom>
        <a:gradFill rotWithShape="0">
          <a:gsLst>
            <a:gs pos="0">
              <a:schemeClr val="lt1">
                <a:hueOff val="0"/>
                <a:satOff val="0"/>
                <a:lumOff val="0"/>
                <a:alphaOff val="0"/>
                <a:shade val="63000"/>
              </a:schemeClr>
            </a:gs>
            <a:gs pos="30000">
              <a:schemeClr val="lt1">
                <a:hueOff val="0"/>
                <a:satOff val="0"/>
                <a:lumOff val="0"/>
                <a:alphaOff val="0"/>
                <a:shade val="90000"/>
                <a:satMod val="110000"/>
              </a:schemeClr>
            </a:gs>
            <a:gs pos="45000">
              <a:schemeClr val="lt1">
                <a:hueOff val="0"/>
                <a:satOff val="0"/>
                <a:lumOff val="0"/>
                <a:alphaOff val="0"/>
                <a:shade val="100000"/>
                <a:satMod val="118000"/>
              </a:schemeClr>
            </a:gs>
            <a:gs pos="55000">
              <a:schemeClr val="lt1">
                <a:hueOff val="0"/>
                <a:satOff val="0"/>
                <a:lumOff val="0"/>
                <a:alphaOff val="0"/>
                <a:shade val="100000"/>
                <a:satMod val="118000"/>
              </a:schemeClr>
            </a:gs>
            <a:gs pos="73000">
              <a:schemeClr val="lt1">
                <a:hueOff val="0"/>
                <a:satOff val="0"/>
                <a:lumOff val="0"/>
                <a:alphaOff val="0"/>
                <a:shade val="90000"/>
                <a:satMod val="110000"/>
              </a:schemeClr>
            </a:gs>
            <a:gs pos="100000">
              <a:schemeClr val="lt1">
                <a:hueOff val="0"/>
                <a:satOff val="0"/>
                <a:lumOff val="0"/>
                <a:alphaOff val="0"/>
                <a:shade val="63000"/>
              </a:schemeClr>
            </a:gs>
          </a:gsLst>
          <a:lin ang="950000" scaled="1"/>
        </a:gradFill>
        <a:ln w="9525" cap="flat" cmpd="sng" algn="ctr">
          <a:solidFill>
            <a:schemeClr val="accent1">
              <a:shade val="80000"/>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ru-RU" sz="1600" kern="1200" dirty="0"/>
        </a:p>
      </dsp:txBody>
      <dsp:txXfrm rot="-5400000">
        <a:off x="1" y="4696324"/>
        <a:ext cx="677770" cy="290473"/>
      </dsp:txXfrm>
    </dsp:sp>
    <dsp:sp modelId="{08D3223D-CDA6-4FF6-915F-0D9BBC56582B}">
      <dsp:nvSpPr>
        <dsp:cNvPr id="0" name=""/>
        <dsp:cNvSpPr/>
      </dsp:nvSpPr>
      <dsp:spPr>
        <a:xfrm rot="5400000">
          <a:off x="2940530" y="2094680"/>
          <a:ext cx="629358" cy="5154877"/>
        </a:xfrm>
        <a:prstGeom prst="round2Same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smtClean="0"/>
            <a:t>Сохранение объема муниципального долга района на экономически-безопасном уровне</a:t>
          </a:r>
          <a:endParaRPr lang="ru-RU" sz="1600" kern="1200" dirty="0"/>
        </a:p>
      </dsp:txBody>
      <dsp:txXfrm rot="-5400000">
        <a:off x="677771" y="4388163"/>
        <a:ext cx="5124154" cy="567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70F2-6495-47F5-B1F5-247253688C6E}">
      <dsp:nvSpPr>
        <dsp:cNvPr id="0" name=""/>
        <dsp:cNvSpPr/>
      </dsp:nvSpPr>
      <dsp:spPr>
        <a:xfrm>
          <a:off x="71443" y="0"/>
          <a:ext cx="6572309" cy="5032395"/>
        </a:xfrm>
        <a:prstGeom prst="diamond">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9D56B45-6988-443D-B7D6-3F33D03D4A22}">
      <dsp:nvSpPr>
        <dsp:cNvPr id="0" name=""/>
        <dsp:cNvSpPr/>
      </dsp:nvSpPr>
      <dsp:spPr>
        <a:xfrm>
          <a:off x="500057" y="428629"/>
          <a:ext cx="2744135" cy="2117309"/>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solidFill>
                <a:schemeClr val="tx1"/>
              </a:solidFill>
            </a:rPr>
            <a:t>Пенсионное обеспечение</a:t>
          </a:r>
        </a:p>
        <a:p>
          <a:pPr lvl="0" algn="ctr" defTabSz="711200">
            <a:lnSpc>
              <a:spcPct val="90000"/>
            </a:lnSpc>
            <a:spcBef>
              <a:spcPct val="0"/>
            </a:spcBef>
            <a:spcAft>
              <a:spcPct val="35000"/>
            </a:spcAft>
          </a:pPr>
          <a:r>
            <a:rPr lang="ru-RU" sz="1600" i="1" kern="1200" dirty="0" smtClean="0">
              <a:solidFill>
                <a:schemeClr val="tx1"/>
              </a:solidFill>
            </a:rPr>
            <a:t>2022 г. – 2136,6</a:t>
          </a:r>
        </a:p>
        <a:p>
          <a:pPr lvl="0" algn="ctr" defTabSz="711200">
            <a:lnSpc>
              <a:spcPct val="90000"/>
            </a:lnSpc>
            <a:spcBef>
              <a:spcPct val="0"/>
            </a:spcBef>
            <a:spcAft>
              <a:spcPct val="35000"/>
            </a:spcAft>
          </a:pPr>
          <a:r>
            <a:rPr lang="ru-RU" sz="1600" i="1" kern="1200" dirty="0" smtClean="0">
              <a:solidFill>
                <a:schemeClr val="tx1"/>
              </a:solidFill>
            </a:rPr>
            <a:t>2023 г. – 2238,4</a:t>
          </a:r>
        </a:p>
        <a:p>
          <a:pPr lvl="0" algn="ctr" defTabSz="711200">
            <a:lnSpc>
              <a:spcPct val="90000"/>
            </a:lnSpc>
            <a:spcBef>
              <a:spcPct val="0"/>
            </a:spcBef>
            <a:spcAft>
              <a:spcPct val="35000"/>
            </a:spcAft>
          </a:pPr>
          <a:r>
            <a:rPr lang="ru-RU" sz="1600" i="1" kern="1200" dirty="0" smtClean="0">
              <a:solidFill>
                <a:schemeClr val="tx1"/>
              </a:solidFill>
            </a:rPr>
            <a:t>2024 г. – 2238,4</a:t>
          </a:r>
        </a:p>
        <a:p>
          <a:pPr lvl="0" algn="ctr" defTabSz="711200">
            <a:lnSpc>
              <a:spcPct val="90000"/>
            </a:lnSpc>
            <a:spcBef>
              <a:spcPct val="0"/>
            </a:spcBef>
            <a:spcAft>
              <a:spcPct val="35000"/>
            </a:spcAft>
          </a:pPr>
          <a:r>
            <a:rPr lang="ru-RU" sz="1600" i="1" kern="1200" dirty="0" smtClean="0">
              <a:solidFill>
                <a:schemeClr val="tx1"/>
              </a:solidFill>
            </a:rPr>
            <a:t>2025 г. – 2238,4 </a:t>
          </a:r>
          <a:endParaRPr lang="ru-RU" sz="1600" i="1" kern="1200" dirty="0">
            <a:solidFill>
              <a:schemeClr val="tx1"/>
            </a:solidFill>
          </a:endParaRPr>
        </a:p>
      </dsp:txBody>
      <dsp:txXfrm>
        <a:off x="500057" y="428629"/>
        <a:ext cx="2744135" cy="2117309"/>
      </dsp:txXfrm>
    </dsp:sp>
    <dsp:sp modelId="{96780508-61DD-4670-AFEA-C47FE223F209}">
      <dsp:nvSpPr>
        <dsp:cNvPr id="0" name=""/>
        <dsp:cNvSpPr/>
      </dsp:nvSpPr>
      <dsp:spPr>
        <a:xfrm>
          <a:off x="3429030" y="500068"/>
          <a:ext cx="2744233" cy="202608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solidFill>
                <a:schemeClr val="tx1"/>
              </a:solidFill>
            </a:rPr>
            <a:t>Социальное обеспечение населения</a:t>
          </a:r>
        </a:p>
        <a:p>
          <a:pPr lvl="0" algn="ctr" defTabSz="711200">
            <a:lnSpc>
              <a:spcPct val="90000"/>
            </a:lnSpc>
            <a:spcBef>
              <a:spcPct val="0"/>
            </a:spcBef>
            <a:spcAft>
              <a:spcPct val="35000"/>
            </a:spcAft>
          </a:pPr>
          <a:r>
            <a:rPr lang="ru-RU" sz="1600" i="1" kern="1200" dirty="0" smtClean="0">
              <a:solidFill>
                <a:schemeClr val="tx1"/>
              </a:solidFill>
            </a:rPr>
            <a:t>  2022 г. – 4847,9</a:t>
          </a:r>
        </a:p>
        <a:p>
          <a:pPr lvl="0" algn="ctr" defTabSz="711200">
            <a:lnSpc>
              <a:spcPct val="90000"/>
            </a:lnSpc>
            <a:spcBef>
              <a:spcPct val="0"/>
            </a:spcBef>
            <a:spcAft>
              <a:spcPct val="35000"/>
            </a:spcAft>
          </a:pPr>
          <a:r>
            <a:rPr lang="ru-RU" sz="1600" i="1" kern="1200" dirty="0" smtClean="0">
              <a:solidFill>
                <a:schemeClr val="tx1"/>
              </a:solidFill>
            </a:rPr>
            <a:t>  2023 г. – 4379,5</a:t>
          </a:r>
        </a:p>
        <a:p>
          <a:pPr lvl="0" algn="ctr" defTabSz="711200">
            <a:lnSpc>
              <a:spcPct val="90000"/>
            </a:lnSpc>
            <a:spcBef>
              <a:spcPct val="0"/>
            </a:spcBef>
            <a:spcAft>
              <a:spcPct val="35000"/>
            </a:spcAft>
          </a:pPr>
          <a:r>
            <a:rPr lang="ru-RU" sz="1600" i="1" kern="1200" dirty="0" smtClean="0">
              <a:solidFill>
                <a:schemeClr val="tx1"/>
              </a:solidFill>
            </a:rPr>
            <a:t>  2024г. –  7875,1                    </a:t>
          </a:r>
        </a:p>
        <a:p>
          <a:pPr lvl="0" algn="ctr" defTabSz="711200">
            <a:lnSpc>
              <a:spcPct val="90000"/>
            </a:lnSpc>
            <a:spcBef>
              <a:spcPct val="0"/>
            </a:spcBef>
            <a:spcAft>
              <a:spcPct val="35000"/>
            </a:spcAft>
          </a:pPr>
          <a:r>
            <a:rPr lang="ru-RU" sz="1600" i="1" kern="1200" dirty="0" smtClean="0">
              <a:solidFill>
                <a:schemeClr val="tx1"/>
              </a:solidFill>
            </a:rPr>
            <a:t>  2025 г. – 4417,4 </a:t>
          </a:r>
          <a:endParaRPr lang="ru-RU" sz="1600" i="1" kern="1200" dirty="0">
            <a:solidFill>
              <a:schemeClr val="tx1"/>
            </a:solidFill>
          </a:endParaRPr>
        </a:p>
      </dsp:txBody>
      <dsp:txXfrm>
        <a:off x="3429030" y="500068"/>
        <a:ext cx="2744233" cy="2026086"/>
      </dsp:txXfrm>
    </dsp:sp>
    <dsp:sp modelId="{FDC4B688-CBA5-4E58-942E-64A5D0135090}">
      <dsp:nvSpPr>
        <dsp:cNvPr id="0" name=""/>
        <dsp:cNvSpPr/>
      </dsp:nvSpPr>
      <dsp:spPr>
        <a:xfrm>
          <a:off x="500057" y="2643203"/>
          <a:ext cx="2752261" cy="218076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solidFill>
                <a:schemeClr val="tx1"/>
              </a:solidFill>
            </a:rPr>
            <a:t>Охрана семьи и детства</a:t>
          </a:r>
        </a:p>
        <a:p>
          <a:pPr lvl="0" algn="ctr" defTabSz="711200">
            <a:lnSpc>
              <a:spcPct val="90000"/>
            </a:lnSpc>
            <a:spcBef>
              <a:spcPct val="0"/>
            </a:spcBef>
            <a:spcAft>
              <a:spcPct val="35000"/>
            </a:spcAft>
          </a:pPr>
          <a:r>
            <a:rPr lang="ru-RU" sz="1600" i="1" kern="1200" dirty="0" smtClean="0">
              <a:solidFill>
                <a:schemeClr val="tx1"/>
              </a:solidFill>
            </a:rPr>
            <a:t>2022 г. – 2205,9</a:t>
          </a:r>
        </a:p>
        <a:p>
          <a:pPr lvl="0" algn="ctr" defTabSz="711200">
            <a:lnSpc>
              <a:spcPct val="90000"/>
            </a:lnSpc>
            <a:spcBef>
              <a:spcPct val="0"/>
            </a:spcBef>
            <a:spcAft>
              <a:spcPct val="35000"/>
            </a:spcAft>
          </a:pPr>
          <a:r>
            <a:rPr lang="ru-RU" sz="1600" i="1" kern="1200" dirty="0" smtClean="0">
              <a:solidFill>
                <a:schemeClr val="tx1"/>
              </a:solidFill>
            </a:rPr>
            <a:t>2023 г. –  000000    </a:t>
          </a:r>
        </a:p>
        <a:p>
          <a:pPr lvl="0" algn="ctr" defTabSz="711200">
            <a:lnSpc>
              <a:spcPct val="90000"/>
            </a:lnSpc>
            <a:spcBef>
              <a:spcPct val="0"/>
            </a:spcBef>
            <a:spcAft>
              <a:spcPct val="35000"/>
            </a:spcAft>
          </a:pPr>
          <a:r>
            <a:rPr lang="ru-RU" sz="1600" i="1" kern="1200" dirty="0" smtClean="0">
              <a:solidFill>
                <a:schemeClr val="tx1"/>
              </a:solidFill>
            </a:rPr>
            <a:t>2024 г. – 000000</a:t>
          </a:r>
        </a:p>
        <a:p>
          <a:pPr lvl="0" algn="ctr" defTabSz="711200">
            <a:lnSpc>
              <a:spcPct val="90000"/>
            </a:lnSpc>
            <a:spcBef>
              <a:spcPct val="0"/>
            </a:spcBef>
            <a:spcAft>
              <a:spcPct val="35000"/>
            </a:spcAft>
          </a:pPr>
          <a:r>
            <a:rPr lang="ru-RU" sz="1600" i="1" kern="1200" dirty="0" smtClean="0">
              <a:solidFill>
                <a:schemeClr val="tx1"/>
              </a:solidFill>
            </a:rPr>
            <a:t> 2025 г. – 000000</a:t>
          </a:r>
          <a:endParaRPr lang="ru-RU" sz="1600" i="1" kern="1200" dirty="0">
            <a:solidFill>
              <a:schemeClr val="tx1"/>
            </a:solidFill>
          </a:endParaRPr>
        </a:p>
      </dsp:txBody>
      <dsp:txXfrm>
        <a:off x="500057" y="2643203"/>
        <a:ext cx="2752261" cy="2180761"/>
      </dsp:txXfrm>
    </dsp:sp>
    <dsp:sp modelId="{1D0C8DA0-E773-4422-A1C2-444004CB83FC}">
      <dsp:nvSpPr>
        <dsp:cNvPr id="0" name=""/>
        <dsp:cNvSpPr/>
      </dsp:nvSpPr>
      <dsp:spPr>
        <a:xfrm>
          <a:off x="3429030" y="2643212"/>
          <a:ext cx="2752280" cy="21807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solidFill>
                <a:schemeClr val="tx1"/>
              </a:solidFill>
            </a:rPr>
            <a:t>Другие вопросы в области социальной политики</a:t>
          </a:r>
        </a:p>
        <a:p>
          <a:pPr lvl="0" algn="ctr" defTabSz="711200">
            <a:lnSpc>
              <a:spcPct val="90000"/>
            </a:lnSpc>
            <a:spcBef>
              <a:spcPct val="0"/>
            </a:spcBef>
            <a:spcAft>
              <a:spcPct val="35000"/>
            </a:spcAft>
          </a:pPr>
          <a:r>
            <a:rPr lang="ru-RU" sz="1600" i="1" kern="1200" dirty="0" smtClean="0">
              <a:solidFill>
                <a:schemeClr val="tx1"/>
              </a:solidFill>
            </a:rPr>
            <a:t>2022 г. –2297,7</a:t>
          </a:r>
        </a:p>
        <a:p>
          <a:pPr lvl="0" algn="ctr" defTabSz="711200">
            <a:lnSpc>
              <a:spcPct val="90000"/>
            </a:lnSpc>
            <a:spcBef>
              <a:spcPct val="0"/>
            </a:spcBef>
            <a:spcAft>
              <a:spcPct val="35000"/>
            </a:spcAft>
          </a:pPr>
          <a:r>
            <a:rPr lang="ru-RU" sz="1600" i="1" kern="1200" dirty="0" smtClean="0">
              <a:solidFill>
                <a:schemeClr val="tx1"/>
              </a:solidFill>
            </a:rPr>
            <a:t>2023 г. – 2509,0</a:t>
          </a:r>
        </a:p>
        <a:p>
          <a:pPr lvl="0" algn="ctr" defTabSz="711200">
            <a:lnSpc>
              <a:spcPct val="90000"/>
            </a:lnSpc>
            <a:spcBef>
              <a:spcPct val="0"/>
            </a:spcBef>
            <a:spcAft>
              <a:spcPct val="35000"/>
            </a:spcAft>
          </a:pPr>
          <a:r>
            <a:rPr lang="ru-RU" sz="1600" i="1" kern="1200" dirty="0" smtClean="0">
              <a:solidFill>
                <a:schemeClr val="tx1"/>
              </a:solidFill>
            </a:rPr>
            <a:t>2024 г. – 2509,0</a:t>
          </a:r>
        </a:p>
        <a:p>
          <a:pPr lvl="0" algn="ctr" defTabSz="711200">
            <a:lnSpc>
              <a:spcPct val="90000"/>
            </a:lnSpc>
            <a:spcBef>
              <a:spcPct val="0"/>
            </a:spcBef>
            <a:spcAft>
              <a:spcPct val="35000"/>
            </a:spcAft>
          </a:pPr>
          <a:r>
            <a:rPr lang="ru-RU" sz="1600" i="1" kern="1200" dirty="0" smtClean="0">
              <a:solidFill>
                <a:schemeClr val="tx1"/>
              </a:solidFill>
            </a:rPr>
            <a:t>2025 г. – 2509,0</a:t>
          </a:r>
          <a:endParaRPr lang="ru-RU" sz="1600" i="1" kern="1200" dirty="0">
            <a:solidFill>
              <a:schemeClr val="tx1"/>
            </a:solidFill>
          </a:endParaRPr>
        </a:p>
      </dsp:txBody>
      <dsp:txXfrm>
        <a:off x="3429030" y="2643212"/>
        <a:ext cx="2752280" cy="2180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38933-8D67-4612-B295-91517270D7C4}">
      <dsp:nvSpPr>
        <dsp:cNvPr id="0" name=""/>
        <dsp:cNvSpPr/>
      </dsp:nvSpPr>
      <dsp:spPr>
        <a:xfrm>
          <a:off x="895793" y="165719"/>
          <a:ext cx="1779085" cy="2410194"/>
        </a:xfrm>
        <a:prstGeom prst="roundRect">
          <a:avLst>
            <a:gd name="adj" fmla="val 10000"/>
          </a:avLst>
        </a:prstGeom>
        <a:solidFill>
          <a:schemeClr val="accent1">
            <a:lumMod val="60000"/>
            <a:lumOff val="40000"/>
          </a:schemeClr>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Обеспечение деятельности АУ «Центр физ.культуры и спорта» </a:t>
          </a:r>
        </a:p>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2023 год –9981,5</a:t>
          </a:r>
        </a:p>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2024 год – 9862,3</a:t>
          </a:r>
        </a:p>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2025 год – 10048,7</a:t>
          </a:r>
          <a:endParaRPr lang="ru-RU" sz="1600" b="1" i="1" kern="1200" dirty="0">
            <a:latin typeface="Times New Roman" pitchFamily="18" charset="0"/>
            <a:cs typeface="Times New Roman" pitchFamily="18" charset="0"/>
          </a:endParaRPr>
        </a:p>
      </dsp:txBody>
      <dsp:txXfrm>
        <a:off x="895793" y="165719"/>
        <a:ext cx="1779085" cy="2410194"/>
      </dsp:txXfrm>
    </dsp:sp>
    <dsp:sp modelId="{62DC9639-0DDA-40BB-9329-A94566D84A6E}">
      <dsp:nvSpPr>
        <dsp:cNvPr id="0" name=""/>
        <dsp:cNvSpPr/>
      </dsp:nvSpPr>
      <dsp:spPr>
        <a:xfrm>
          <a:off x="2838707" y="196081"/>
          <a:ext cx="1916818" cy="2652253"/>
        </a:xfrm>
        <a:prstGeom prst="roundRect">
          <a:avLst>
            <a:gd name="adj" fmla="val 10000"/>
          </a:avLst>
        </a:prstGeom>
        <a:solidFill>
          <a:schemeClr val="accent1">
            <a:lumMod val="60000"/>
            <a:lumOff val="40000"/>
          </a:schemeClr>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Проведение спортивно-массовых мероприятий                        с населением</a:t>
          </a:r>
        </a:p>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2023 год –511,4</a:t>
          </a:r>
        </a:p>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2024 год – 511,4</a:t>
          </a:r>
        </a:p>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2025 год – 511,4</a:t>
          </a: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2838707" y="196081"/>
        <a:ext cx="1916818" cy="2652253"/>
      </dsp:txXfrm>
    </dsp:sp>
    <dsp:sp modelId="{F4FEF718-8A1C-449B-920B-A4F0FC01B0A9}">
      <dsp:nvSpPr>
        <dsp:cNvPr id="0" name=""/>
        <dsp:cNvSpPr/>
      </dsp:nvSpPr>
      <dsp:spPr>
        <a:xfrm>
          <a:off x="4880511" y="196470"/>
          <a:ext cx="1744599" cy="2371884"/>
        </a:xfrm>
        <a:prstGeom prst="roundRect">
          <a:avLst>
            <a:gd name="adj" fmla="val 10000"/>
          </a:avLst>
        </a:prstGeom>
        <a:solidFill>
          <a:schemeClr val="accent1">
            <a:lumMod val="60000"/>
            <a:lumOff val="40000"/>
          </a:schemeClr>
        </a:solidFill>
        <a:ln w="1905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ru-RU" sz="1800" b="1" i="1" kern="1200" dirty="0" smtClean="0">
              <a:latin typeface="Times New Roman" pitchFamily="18" charset="0"/>
              <a:cs typeface="Times New Roman" pitchFamily="18" charset="0"/>
            </a:rPr>
            <a:t>Укрепление материально-технической базы учреждений</a:t>
          </a:r>
        </a:p>
        <a:p>
          <a:pPr lvl="0" algn="ctr" defTabSz="800100">
            <a:lnSpc>
              <a:spcPct val="90000"/>
            </a:lnSpc>
            <a:spcBef>
              <a:spcPct val="0"/>
            </a:spcBef>
            <a:spcAft>
              <a:spcPct val="35000"/>
            </a:spcAft>
          </a:pPr>
          <a:r>
            <a:rPr lang="ru-RU" sz="1600" b="1" i="1" kern="1200" dirty="0" smtClean="0">
              <a:latin typeface="Times New Roman" pitchFamily="18" charset="0"/>
              <a:cs typeface="Times New Roman" pitchFamily="18" charset="0"/>
            </a:rPr>
            <a:t>2023год -9419,8</a:t>
          </a:r>
        </a:p>
        <a:p>
          <a:pPr lvl="0" algn="ctr" defTabSz="800100">
            <a:lnSpc>
              <a:spcPct val="90000"/>
            </a:lnSpc>
            <a:spcBef>
              <a:spcPct val="0"/>
            </a:spcBef>
            <a:spcAft>
              <a:spcPct val="35000"/>
            </a:spcAft>
          </a:pPr>
          <a:r>
            <a:rPr lang="ru-RU" sz="1600" b="1" i="1" kern="1200" dirty="0" smtClean="0">
              <a:latin typeface="Times New Roman" pitchFamily="18" charset="0"/>
              <a:cs typeface="Times New Roman" pitchFamily="18" charset="0"/>
            </a:rPr>
            <a:t> 2024год –11761,5</a:t>
          </a:r>
        </a:p>
        <a:p>
          <a:pPr lvl="0" algn="ctr" defTabSz="800100">
            <a:lnSpc>
              <a:spcPct val="90000"/>
            </a:lnSpc>
            <a:spcBef>
              <a:spcPct val="0"/>
            </a:spcBef>
            <a:spcAft>
              <a:spcPct val="35000"/>
            </a:spcAft>
          </a:pPr>
          <a:r>
            <a:rPr lang="ru-RU" sz="1600" b="1" i="1" kern="1200" dirty="0" smtClean="0">
              <a:latin typeface="Times New Roman" pitchFamily="18" charset="0"/>
              <a:cs typeface="Times New Roman" pitchFamily="18" charset="0"/>
            </a:rPr>
            <a:t>2025год – 4038,3</a:t>
          </a:r>
          <a:endParaRPr lang="ru-RU" sz="1600" i="1" kern="1200" dirty="0">
            <a:latin typeface="Times New Roman" pitchFamily="18" charset="0"/>
            <a:cs typeface="Times New Roman" pitchFamily="18" charset="0"/>
          </a:endParaRPr>
        </a:p>
      </dsp:txBody>
      <dsp:txXfrm>
        <a:off x="4880511" y="196470"/>
        <a:ext cx="1744599" cy="23718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0.43411</cdr:x>
      <cdr:y>0.42857</cdr:y>
    </cdr:from>
    <cdr:to>
      <cdr:x>0.45736</cdr:x>
      <cdr:y>0.5</cdr:y>
    </cdr:to>
    <cdr:sp macro="" textlink="">
      <cdr:nvSpPr>
        <cdr:cNvPr id="6" name="TextBox 5"/>
        <cdr:cNvSpPr txBox="1"/>
      </cdr:nvSpPr>
      <cdr:spPr>
        <a:xfrm xmlns:a="http://schemas.openxmlformats.org/drawingml/2006/main">
          <a:off x="4000528" y="857255"/>
          <a:ext cx="214314" cy="1428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0.1281</cdr:x>
      <cdr:y>0.30233</cdr:y>
    </cdr:from>
    <cdr:to>
      <cdr:x>0.86323</cdr:x>
      <cdr:y>0.4186</cdr:y>
    </cdr:to>
    <cdr:sp macro="" textlink="">
      <cdr:nvSpPr>
        <cdr:cNvPr id="3" name="Прямая со стрелкой 2"/>
        <cdr:cNvSpPr/>
      </cdr:nvSpPr>
      <cdr:spPr>
        <a:xfrm xmlns:a="http://schemas.openxmlformats.org/drawingml/2006/main" flipV="1">
          <a:off x="539552" y="936104"/>
          <a:ext cx="3096344" cy="36004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0.13225</cdr:x>
      <cdr:y>0.27308</cdr:y>
    </cdr:from>
    <cdr:to>
      <cdr:x>0.8596</cdr:x>
      <cdr:y>0.46423</cdr:y>
    </cdr:to>
    <cdr:sp macro="" textlink="">
      <cdr:nvSpPr>
        <cdr:cNvPr id="3" name="Прямая со стрелкой 2"/>
        <cdr:cNvSpPr/>
      </cdr:nvSpPr>
      <cdr:spPr>
        <a:xfrm xmlns:a="http://schemas.openxmlformats.org/drawingml/2006/main">
          <a:off x="576064" y="720080"/>
          <a:ext cx="3168352" cy="504056"/>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0.04734</cdr:x>
      <cdr:y>0.36041</cdr:y>
    </cdr:from>
    <cdr:to>
      <cdr:x>0.13019</cdr:x>
      <cdr:y>0.45651</cdr:y>
    </cdr:to>
    <cdr:sp macro="" textlink="">
      <cdr:nvSpPr>
        <cdr:cNvPr id="2" name="Овал 1"/>
        <cdr:cNvSpPr/>
      </cdr:nvSpPr>
      <cdr:spPr>
        <a:xfrm xmlns:a="http://schemas.openxmlformats.org/drawingml/2006/main">
          <a:off x="288032" y="1080120"/>
          <a:ext cx="504056" cy="288032"/>
        </a:xfrm>
        <a:prstGeom xmlns:a="http://schemas.openxmlformats.org/drawingml/2006/main" prst="ellipse">
          <a:avLst/>
        </a:prstGeom>
        <a:solidFill xmlns:a="http://schemas.openxmlformats.org/drawingml/2006/main">
          <a:schemeClr val="accent2">
            <a:lumMod val="60000"/>
            <a:lumOff val="40000"/>
          </a:schemeClr>
        </a:solidFill>
        <a:ln xmlns:a="http://schemas.openxmlformats.org/drawingml/2006/main" w="19050" cap="flat" cmpd="sng" algn="ctr">
          <a:solidFill>
            <a:schemeClr val="accent2">
              <a:lumMod val="75000"/>
            </a:scheme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Trebuchet MS"/>
            </a:defRPr>
          </a:lvl1pPr>
          <a:lvl2pPr marL="457200" algn="l" defTabSz="914400" rtl="0" eaLnBrk="1" latinLnBrk="0" hangingPunct="1">
            <a:defRPr sz="1800" kern="1200">
              <a:solidFill>
                <a:sysClr val="window" lastClr="FFFFFF"/>
              </a:solidFill>
              <a:latin typeface="Trebuchet MS"/>
            </a:defRPr>
          </a:lvl2pPr>
          <a:lvl3pPr marL="914400" algn="l" defTabSz="914400" rtl="0" eaLnBrk="1" latinLnBrk="0" hangingPunct="1">
            <a:defRPr sz="1800" kern="1200">
              <a:solidFill>
                <a:sysClr val="window" lastClr="FFFFFF"/>
              </a:solidFill>
              <a:latin typeface="Trebuchet MS"/>
            </a:defRPr>
          </a:lvl3pPr>
          <a:lvl4pPr marL="1371600" algn="l" defTabSz="914400" rtl="0" eaLnBrk="1" latinLnBrk="0" hangingPunct="1">
            <a:defRPr sz="1800" kern="1200">
              <a:solidFill>
                <a:sysClr val="window" lastClr="FFFFFF"/>
              </a:solidFill>
              <a:latin typeface="Trebuchet MS"/>
            </a:defRPr>
          </a:lvl4pPr>
          <a:lvl5pPr marL="1828800" algn="l" defTabSz="914400" rtl="0" eaLnBrk="1" latinLnBrk="0" hangingPunct="1">
            <a:defRPr sz="1800" kern="1200">
              <a:solidFill>
                <a:sysClr val="window" lastClr="FFFFFF"/>
              </a:solidFill>
              <a:latin typeface="Trebuchet MS"/>
            </a:defRPr>
          </a:lvl5pPr>
          <a:lvl6pPr marL="2286000" algn="l" defTabSz="914400" rtl="0" eaLnBrk="1" latinLnBrk="0" hangingPunct="1">
            <a:defRPr sz="1800" kern="1200">
              <a:solidFill>
                <a:sysClr val="window" lastClr="FFFFFF"/>
              </a:solidFill>
              <a:latin typeface="Trebuchet MS"/>
            </a:defRPr>
          </a:lvl6pPr>
          <a:lvl7pPr marL="2743200" algn="l" defTabSz="914400" rtl="0" eaLnBrk="1" latinLnBrk="0" hangingPunct="1">
            <a:defRPr sz="1800" kern="1200">
              <a:solidFill>
                <a:sysClr val="window" lastClr="FFFFFF"/>
              </a:solidFill>
              <a:latin typeface="Trebuchet MS"/>
            </a:defRPr>
          </a:lvl7pPr>
          <a:lvl8pPr marL="3200400" algn="l" defTabSz="914400" rtl="0" eaLnBrk="1" latinLnBrk="0" hangingPunct="1">
            <a:defRPr sz="1800" kern="1200">
              <a:solidFill>
                <a:sysClr val="window" lastClr="FFFFFF"/>
              </a:solidFill>
              <a:latin typeface="Trebuchet MS"/>
            </a:defRPr>
          </a:lvl8pPr>
          <a:lvl9pPr marL="3657600" algn="l" defTabSz="914400" rtl="0" eaLnBrk="1" latinLnBrk="0" hangingPunct="1">
            <a:defRPr sz="1800" kern="1200">
              <a:solidFill>
                <a:sysClr val="window" lastClr="FFFFFF"/>
              </a:solidFill>
              <a:latin typeface="Trebuchet MS"/>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93377-55E5-4B94-BE4C-660D7ED86D85}" type="datetimeFigureOut">
              <a:rPr lang="ru-RU" smtClean="0"/>
              <a:pPr/>
              <a:t>14.02.2023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C7D90-C7E8-41FC-9A30-F582966CE5B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800" dirty="0" smtClean="0"/>
              <a:t> </a:t>
            </a:r>
            <a:endParaRPr lang="ru-RU" sz="1800"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8713" y="236538"/>
            <a:ext cx="4572000" cy="3429000"/>
          </a:xfrm>
        </p:spPr>
      </p:sp>
      <p:sp>
        <p:nvSpPr>
          <p:cNvPr id="3" name="Заметки 2"/>
          <p:cNvSpPr>
            <a:spLocks noGrp="1"/>
          </p:cNvSpPr>
          <p:nvPr>
            <p:ph type="body" idx="1"/>
          </p:nvPr>
        </p:nvSpPr>
        <p:spPr>
          <a:xfrm>
            <a:off x="265959" y="3717892"/>
            <a:ext cx="6326083" cy="5190347"/>
          </a:xfrm>
        </p:spPr>
        <p:txBody>
          <a:bodyPr>
            <a:normAutofit/>
          </a:bodyPr>
          <a:lstStyle/>
          <a:p>
            <a:pPr algn="just"/>
            <a:r>
              <a:rPr lang="ru-RU" sz="2000" b="1" i="0" kern="1200" dirty="0" smtClean="0">
                <a:solidFill>
                  <a:schemeClr val="tx1"/>
                </a:solidFill>
                <a:latin typeface="Times New Roman" pitchFamily="18" charset="0"/>
                <a:ea typeface="+mn-ea"/>
                <a:cs typeface="Times New Roman" pitchFamily="18" charset="0"/>
              </a:rPr>
              <a:t> </a:t>
            </a:r>
            <a:endParaRPr lang="ru-RU" dirty="0"/>
          </a:p>
        </p:txBody>
      </p:sp>
      <p:sp>
        <p:nvSpPr>
          <p:cNvPr id="4" name="Номер слайда 3"/>
          <p:cNvSpPr>
            <a:spLocks noGrp="1"/>
          </p:cNvSpPr>
          <p:nvPr>
            <p:ph type="sldNum" sz="quarter" idx="10"/>
          </p:nvPr>
        </p:nvSpPr>
        <p:spPr/>
        <p:txBody>
          <a:bodyPr/>
          <a:lstStyle/>
          <a:p>
            <a:fld id="{E35F7638-A402-4583-91A2-F1F230BA1013}"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26</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8713" y="236538"/>
            <a:ext cx="4572000" cy="3429000"/>
          </a:xfrm>
        </p:spPr>
      </p:sp>
      <p:sp>
        <p:nvSpPr>
          <p:cNvPr id="3" name="Заметки 2"/>
          <p:cNvSpPr>
            <a:spLocks noGrp="1"/>
          </p:cNvSpPr>
          <p:nvPr>
            <p:ph type="body" idx="1"/>
          </p:nvPr>
        </p:nvSpPr>
        <p:spPr>
          <a:xfrm>
            <a:off x="265959" y="3717892"/>
            <a:ext cx="6182307" cy="4993246"/>
          </a:xfrm>
        </p:spPr>
        <p:txBody>
          <a:bodyPr>
            <a:normAutofit/>
          </a:bodyPr>
          <a:lstStyle/>
          <a:p>
            <a:endParaRPr lang="ru-RU" b="1" dirty="0"/>
          </a:p>
        </p:txBody>
      </p:sp>
      <p:sp>
        <p:nvSpPr>
          <p:cNvPr id="4" name="Номер слайда 3"/>
          <p:cNvSpPr>
            <a:spLocks noGrp="1"/>
          </p:cNvSpPr>
          <p:nvPr>
            <p:ph type="sldNum" sz="quarter" idx="10"/>
          </p:nvPr>
        </p:nvSpPr>
        <p:spPr/>
        <p:txBody>
          <a:bodyPr/>
          <a:lstStyle/>
          <a:p>
            <a:fld id="{E35F7638-A402-4583-91A2-F1F230BA1013}" type="slidenum">
              <a:rPr lang="ru-RU" smtClean="0"/>
              <a:pPr/>
              <a:t>27</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8713" y="236538"/>
            <a:ext cx="4572000" cy="3429000"/>
          </a:xfrm>
        </p:spPr>
      </p:sp>
      <p:sp>
        <p:nvSpPr>
          <p:cNvPr id="3" name="Заметки 2"/>
          <p:cNvSpPr>
            <a:spLocks noGrp="1"/>
          </p:cNvSpPr>
          <p:nvPr>
            <p:ph type="body" idx="1"/>
          </p:nvPr>
        </p:nvSpPr>
        <p:spPr>
          <a:xfrm>
            <a:off x="265959" y="3849293"/>
            <a:ext cx="6254194" cy="4861844"/>
          </a:xfrm>
        </p:spPr>
        <p:txBody>
          <a:bodyPr>
            <a:normAutofit/>
          </a:bodyPr>
          <a:lstStyle/>
          <a:p>
            <a:pPr algn="just"/>
            <a:endParaRPr lang="ru-RU" sz="2000" kern="1200" dirty="0" smtClean="0">
              <a:solidFill>
                <a:schemeClr val="tx1"/>
              </a:solidFill>
              <a:latin typeface="Times New Roman" pitchFamily="18" charset="0"/>
              <a:ea typeface="+mn-ea"/>
              <a:cs typeface="Times New Roman" pitchFamily="18" charset="0"/>
            </a:endParaRPr>
          </a:p>
        </p:txBody>
      </p:sp>
      <p:sp>
        <p:nvSpPr>
          <p:cNvPr id="4" name="Номер слайда 3"/>
          <p:cNvSpPr>
            <a:spLocks noGrp="1"/>
          </p:cNvSpPr>
          <p:nvPr>
            <p:ph type="sldNum" sz="quarter" idx="10"/>
          </p:nvPr>
        </p:nvSpPr>
        <p:spPr/>
        <p:txBody>
          <a:bodyPr/>
          <a:lstStyle/>
          <a:p>
            <a:fld id="{E35F7638-A402-4583-91A2-F1F230BA1013}" type="slidenum">
              <a:rPr lang="ru-RU" smtClean="0"/>
              <a:pPr/>
              <a:t>28</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8713" y="236538"/>
            <a:ext cx="4572000" cy="3429000"/>
          </a:xfrm>
        </p:spPr>
      </p:sp>
      <p:sp>
        <p:nvSpPr>
          <p:cNvPr id="3" name="Заметки 2"/>
          <p:cNvSpPr>
            <a:spLocks noGrp="1"/>
          </p:cNvSpPr>
          <p:nvPr>
            <p:ph type="body" idx="1"/>
          </p:nvPr>
        </p:nvSpPr>
        <p:spPr>
          <a:xfrm>
            <a:off x="265959" y="3783592"/>
            <a:ext cx="6326082" cy="5124647"/>
          </a:xfrm>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5F7638-A402-4583-91A2-F1F230BA1013}" type="slidenum">
              <a:rPr lang="ru-RU" smtClean="0"/>
              <a:pPr/>
              <a:t>29</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30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31</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32</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7125" y="234950"/>
            <a:ext cx="4573588" cy="3429000"/>
          </a:xfrm>
        </p:spPr>
      </p:sp>
      <p:sp>
        <p:nvSpPr>
          <p:cNvPr id="3" name="Заметки 2"/>
          <p:cNvSpPr>
            <a:spLocks noGrp="1"/>
          </p:cNvSpPr>
          <p:nvPr>
            <p:ph type="body" idx="1"/>
          </p:nvPr>
        </p:nvSpPr>
        <p:spPr>
          <a:xfrm>
            <a:off x="265959" y="3783592"/>
            <a:ext cx="6326082" cy="5124647"/>
          </a:xfrm>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35F7638-A402-4583-91A2-F1F230BA1013}" type="slidenum">
              <a:rPr lang="ru-RU" smtClean="0"/>
              <a:pPr/>
              <a:t>33</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34</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35</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36</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8713" y="236538"/>
            <a:ext cx="4572000" cy="3429000"/>
          </a:xfrm>
        </p:spPr>
      </p:sp>
      <p:sp>
        <p:nvSpPr>
          <p:cNvPr id="3" name="Заметки 2"/>
          <p:cNvSpPr>
            <a:spLocks noGrp="1"/>
          </p:cNvSpPr>
          <p:nvPr>
            <p:ph type="body" idx="1"/>
          </p:nvPr>
        </p:nvSpPr>
        <p:spPr>
          <a:xfrm>
            <a:off x="265959" y="3717892"/>
            <a:ext cx="6326083" cy="5190347"/>
          </a:xfrm>
        </p:spPr>
        <p:txBody>
          <a:bodyPr>
            <a:normAutofit/>
          </a:bodyPr>
          <a:lstStyle/>
          <a:p>
            <a:pPr algn="just"/>
            <a:r>
              <a:rPr lang="ru-RU" sz="2000" b="1" i="0" kern="1200" dirty="0" smtClean="0">
                <a:solidFill>
                  <a:schemeClr val="tx1"/>
                </a:solidFill>
                <a:latin typeface="Times New Roman" pitchFamily="18" charset="0"/>
                <a:ea typeface="+mn-ea"/>
                <a:cs typeface="Times New Roman" pitchFamily="18" charset="0"/>
              </a:rPr>
              <a:t> </a:t>
            </a:r>
            <a:endParaRPr lang="ru-RU" dirty="0"/>
          </a:p>
        </p:txBody>
      </p:sp>
      <p:sp>
        <p:nvSpPr>
          <p:cNvPr id="4" name="Номер слайда 3"/>
          <p:cNvSpPr>
            <a:spLocks noGrp="1"/>
          </p:cNvSpPr>
          <p:nvPr>
            <p:ph type="sldNum" sz="quarter" idx="10"/>
          </p:nvPr>
        </p:nvSpPr>
        <p:spPr/>
        <p:txBody>
          <a:bodyPr/>
          <a:lstStyle/>
          <a:p>
            <a:fld id="{E35F7638-A402-4583-91A2-F1F230BA1013}" type="slidenum">
              <a:rPr lang="ru-RU" smtClean="0"/>
              <a:pPr/>
              <a:t>37</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38</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39</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40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41</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54C7D90-C7E8-41FC-9A30-F582966CE5B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654C7D90-C7E8-41FC-9A30-F582966CE5BF}" type="slidenum">
              <a:rPr lang="ru-RU" smtClean="0"/>
              <a:pPr/>
              <a:t>6</a:t>
            </a:fld>
            <a:endParaRPr lang="ru-RU"/>
          </a:p>
        </p:txBody>
      </p:sp>
      <p:sp>
        <p:nvSpPr>
          <p:cNvPr id="5" name="Заметки 4"/>
          <p:cNvSpPr>
            <a:spLocks noGrp="1"/>
          </p:cNvSpPr>
          <p:nvPr>
            <p:ph type="body" sz="quarter" idx="11"/>
          </p:nvPr>
        </p:nvSpPr>
        <p:spPr/>
        <p:txBody>
          <a:bodyPr>
            <a:normAutofit/>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4" name="Номер слайда 3"/>
          <p:cNvSpPr>
            <a:spLocks noGrp="1"/>
          </p:cNvSpPr>
          <p:nvPr>
            <p:ph type="sldNum" sz="quarter" idx="10"/>
          </p:nvPr>
        </p:nvSpPr>
        <p:spPr/>
        <p:txBody>
          <a:bodyPr/>
          <a:lstStyle/>
          <a:p>
            <a:fld id="{654C7D90-C7E8-41FC-9A30-F582966CE5BF}" type="slidenum">
              <a:rPr lang="ru-RU" smtClean="0"/>
              <a:pPr/>
              <a:t>7</a:t>
            </a:fld>
            <a:endParaRPr lang="ru-RU"/>
          </a:p>
        </p:txBody>
      </p:sp>
      <p:sp>
        <p:nvSpPr>
          <p:cNvPr id="5" name="Заметки 4"/>
          <p:cNvSpPr>
            <a:spLocks noGrp="1"/>
          </p:cNvSpPr>
          <p:nvPr>
            <p:ph type="body" sz="quarter" idx="11"/>
          </p:nvPr>
        </p:nvSpPr>
        <p:spPr/>
        <p:txBody>
          <a:bodyPr>
            <a:normAutofit/>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54C7D90-C7E8-41FC-9A30-F582966CE5B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3000">
              <a:schemeClr val="accent5">
                <a:lumMod val="20000"/>
                <a:lumOff val="80000"/>
              </a:schemeClr>
            </a:gs>
            <a:gs pos="83000">
              <a:schemeClr val="bg1">
                <a:lumMod val="85000"/>
              </a:schemeClr>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14.02.2023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3.jpeg"/><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5.jpeg"/><Relationship Id="rId4" Type="http://schemas.openxmlformats.org/officeDocument/2006/relationships/diagramData" Target="../diagrams/data3.xml"/><Relationship Id="rId9"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mailto:finupr-kirillov@bk.ru"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40413" y="4941168"/>
            <a:ext cx="8429684" cy="1687432"/>
          </a:xfrm>
        </p:spPr>
        <p:txBody>
          <a:bodyPr>
            <a:normAutofit/>
          </a:bodyPr>
          <a:lstStyle/>
          <a:p>
            <a:r>
              <a:rPr lang="ru-RU" sz="2000" i="1" dirty="0">
                <a:solidFill>
                  <a:srgbClr val="002060"/>
                </a:solidFill>
              </a:rPr>
              <a:t>н</a:t>
            </a:r>
            <a:r>
              <a:rPr lang="ru-RU" sz="2000" i="1" dirty="0" smtClean="0">
                <a:solidFill>
                  <a:srgbClr val="002060"/>
                </a:solidFill>
              </a:rPr>
              <a:t>а основе решения Представительного Собрания </a:t>
            </a:r>
          </a:p>
          <a:p>
            <a:r>
              <a:rPr lang="ru-RU" sz="2000" i="1" dirty="0" smtClean="0">
                <a:solidFill>
                  <a:srgbClr val="002060"/>
                </a:solidFill>
              </a:rPr>
              <a:t>«О районном бюджете на 2023 год и плановый период </a:t>
            </a:r>
          </a:p>
          <a:p>
            <a:r>
              <a:rPr lang="ru-RU" sz="2000" i="1" dirty="0" smtClean="0">
                <a:solidFill>
                  <a:srgbClr val="002060"/>
                </a:solidFill>
              </a:rPr>
              <a:t>2024-2025 годов» от 08.12.2022 года № 85</a:t>
            </a:r>
          </a:p>
          <a:p>
            <a:endParaRPr lang="ru-RU" sz="2000" i="1" dirty="0">
              <a:solidFill>
                <a:schemeClr val="accent3">
                  <a:lumMod val="50000"/>
                </a:schemeClr>
              </a:solidFill>
            </a:endParaRPr>
          </a:p>
        </p:txBody>
      </p:sp>
      <p:sp>
        <p:nvSpPr>
          <p:cNvPr id="4" name="TextBox 3"/>
          <p:cNvSpPr txBox="1"/>
          <p:nvPr/>
        </p:nvSpPr>
        <p:spPr>
          <a:xfrm>
            <a:off x="571472" y="214290"/>
            <a:ext cx="3983783" cy="584775"/>
          </a:xfrm>
          <a:prstGeom prst="rect">
            <a:avLst/>
          </a:prstGeom>
          <a:noFill/>
        </p:spPr>
        <p:txBody>
          <a:bodyPr wrap="none" rtlCol="0">
            <a:spAutoFit/>
          </a:bodyPr>
          <a:lstStyle/>
          <a:p>
            <a:r>
              <a:rPr lang="ru-RU" sz="1600" dirty="0" smtClean="0"/>
              <a:t>Управление финансов </a:t>
            </a:r>
          </a:p>
          <a:p>
            <a:r>
              <a:rPr lang="ru-RU" sz="1600" dirty="0" smtClean="0"/>
              <a:t>Кирилловского муниципального района</a:t>
            </a:r>
            <a:endParaRPr lang="ru-RU" sz="1600" dirty="0"/>
          </a:p>
        </p:txBody>
      </p:sp>
      <p:pic>
        <p:nvPicPr>
          <p:cNvPr id="7" name="Picture 2" descr="C:\Documents and Settings\Владелец\Рабочий стол\Документы\Конкурс ЛУЧШИЙ ФИНАНСИСТ\ЛУЧШИЙ ФИНАНСИСТ\логотип района.jpg"/>
          <p:cNvPicPr>
            <a:picLocks noChangeAspect="1" noChangeArrowheads="1"/>
          </p:cNvPicPr>
          <p:nvPr/>
        </p:nvPicPr>
        <p:blipFill>
          <a:blip r:embed="rId3" cstate="print"/>
          <a:srcRect/>
          <a:stretch>
            <a:fillRect/>
          </a:stretch>
        </p:blipFill>
        <p:spPr bwMode="auto">
          <a:xfrm>
            <a:off x="142844" y="142852"/>
            <a:ext cx="500066" cy="714379"/>
          </a:xfrm>
          <a:prstGeom prst="rect">
            <a:avLst/>
          </a:prstGeom>
        </p:spPr>
      </p:pic>
      <p:pic>
        <p:nvPicPr>
          <p:cNvPr id="1026" name="Picture 2" descr="https://www.tula.ru/activity/economics/city-budget/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2" b="13633"/>
          <a:stretch/>
        </p:blipFill>
        <p:spPr bwMode="auto">
          <a:xfrm>
            <a:off x="1026863" y="1148773"/>
            <a:ext cx="7056784" cy="350085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Заголовок 7"/>
          <p:cNvSpPr>
            <a:spLocks noGrp="1"/>
          </p:cNvSpPr>
          <p:nvPr>
            <p:ph type="ctrTitle"/>
          </p:nvPr>
        </p:nvSpPr>
        <p:spPr/>
        <p:txBody>
          <a:bodyPr/>
          <a:lstStyle/>
          <a:p>
            <a:r>
              <a:rPr lang="ru-RU"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6215082"/>
            <a:ext cx="928694" cy="431865"/>
          </a:xfrm>
        </p:spPr>
        <p:txBody>
          <a:bodyPr>
            <a:normAutofit fontScale="92500" lnSpcReduction="20000"/>
          </a:bodyPr>
          <a:lstStyle/>
          <a:p>
            <a:pPr>
              <a:buNone/>
            </a:pPr>
            <a:r>
              <a:rPr lang="ru-RU" dirty="0" smtClean="0"/>
              <a:t> </a:t>
            </a:r>
            <a:endParaRPr lang="ru-RU" dirty="0"/>
          </a:p>
        </p:txBody>
      </p:sp>
      <p:sp>
        <p:nvSpPr>
          <p:cNvPr id="3" name="Заголовок 2"/>
          <p:cNvSpPr>
            <a:spLocks noGrp="1"/>
          </p:cNvSpPr>
          <p:nvPr>
            <p:ph type="title"/>
          </p:nvPr>
        </p:nvSpPr>
        <p:spPr>
          <a:xfrm>
            <a:off x="0" y="0"/>
            <a:ext cx="9144000" cy="764704"/>
          </a:xfrm>
        </p:spPr>
        <p:txBody>
          <a:bodyPr>
            <a:noAutofit/>
          </a:bodyPr>
          <a:lstStyle/>
          <a:p>
            <a:pPr algn="ctr"/>
            <a:r>
              <a:rPr lang="ru-RU" sz="2000" i="1" dirty="0" smtClean="0">
                <a:solidFill>
                  <a:srgbClr val="002060"/>
                </a:solidFill>
                <a:effectLst/>
              </a:rPr>
              <a:t>Безвозмездные поступления Кирилловского муниципального района на 2022-2025гг., тыс. руб.</a:t>
            </a:r>
            <a:endParaRPr lang="ru-RU" sz="2000" i="1" dirty="0">
              <a:solidFill>
                <a:srgbClr val="002060"/>
              </a:solidFill>
              <a:effectLst/>
            </a:endParaRPr>
          </a:p>
        </p:txBody>
      </p:sp>
      <p:graphicFrame>
        <p:nvGraphicFramePr>
          <p:cNvPr id="6" name="Диаграмма 5"/>
          <p:cNvGraphicFramePr/>
          <p:nvPr>
            <p:extLst>
              <p:ext uri="{D42A27DB-BD31-4B8C-83A1-F6EECF244321}">
                <p14:modId xmlns:p14="http://schemas.microsoft.com/office/powerpoint/2010/main" val="1579983098"/>
              </p:ext>
            </p:extLst>
          </p:nvPr>
        </p:nvGraphicFramePr>
        <p:xfrm>
          <a:off x="2483768" y="908720"/>
          <a:ext cx="2431742"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1914029028"/>
              </p:ext>
            </p:extLst>
          </p:nvPr>
        </p:nvGraphicFramePr>
        <p:xfrm>
          <a:off x="0" y="771272"/>
          <a:ext cx="2699792" cy="2372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1894130830"/>
              </p:ext>
            </p:extLst>
          </p:nvPr>
        </p:nvGraphicFramePr>
        <p:xfrm>
          <a:off x="6941925" y="908720"/>
          <a:ext cx="2176770" cy="23762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Диаграмма 9"/>
          <p:cNvGraphicFramePr/>
          <p:nvPr>
            <p:extLst>
              <p:ext uri="{D42A27DB-BD31-4B8C-83A1-F6EECF244321}">
                <p14:modId xmlns:p14="http://schemas.microsoft.com/office/powerpoint/2010/main" val="737465753"/>
              </p:ext>
            </p:extLst>
          </p:nvPr>
        </p:nvGraphicFramePr>
        <p:xfrm>
          <a:off x="0" y="2924944"/>
          <a:ext cx="9144000" cy="787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50289825"/>
              </p:ext>
            </p:extLst>
          </p:nvPr>
        </p:nvGraphicFramePr>
        <p:xfrm>
          <a:off x="0" y="3719040"/>
          <a:ext cx="9144000" cy="3138960"/>
        </p:xfrm>
        <a:graphic>
          <a:graphicData uri="http://schemas.openxmlformats.org/drawingml/2006/table">
            <a:tbl>
              <a:tblPr firstRow="1" bandRow="1">
                <a:tableStyleId>{0E3FDE45-AF77-4B5C-9715-49D594BDF05E}</a:tableStyleId>
              </a:tblPr>
              <a:tblGrid>
                <a:gridCol w="2520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tblGrid>
              <a:tr h="504000">
                <a:tc>
                  <a:txBody>
                    <a:bodyPr/>
                    <a:lstStyle/>
                    <a:p>
                      <a:endParaRPr lang="ru-RU" sz="1400" i="1"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Calibri" pitchFamily="34" charset="0"/>
                          <a:cs typeface="Calibri" pitchFamily="34" charset="0"/>
                        </a:rPr>
                        <a:t>2022 год</a:t>
                      </a:r>
                    </a:p>
                    <a:p>
                      <a:pPr algn="ctr"/>
                      <a:r>
                        <a:rPr lang="ru-RU" sz="1400" i="1" dirty="0" smtClean="0">
                          <a:latin typeface="Calibri" pitchFamily="34" charset="0"/>
                          <a:cs typeface="Calibri" pitchFamily="34" charset="0"/>
                        </a:rPr>
                        <a:t>(</a:t>
                      </a:r>
                      <a:r>
                        <a:rPr lang="ru-RU" sz="1400" i="1" dirty="0" err="1" smtClean="0">
                          <a:latin typeface="Calibri" pitchFamily="34" charset="0"/>
                          <a:cs typeface="Calibri" pitchFamily="34" charset="0"/>
                        </a:rPr>
                        <a:t>уточн</a:t>
                      </a:r>
                      <a:r>
                        <a:rPr lang="ru-RU" sz="1400" i="1" dirty="0" smtClean="0">
                          <a:latin typeface="Calibri" pitchFamily="34" charset="0"/>
                          <a:cs typeface="Calibri" pitchFamily="34" charset="0"/>
                        </a:rPr>
                        <a:t>. бюджет)</a:t>
                      </a:r>
                      <a:endParaRPr lang="ru-RU" sz="1400" i="1" baseline="0" dirty="0" smtClean="0">
                        <a:latin typeface="Calibri" pitchFamily="34" charset="0"/>
                        <a:cs typeface="Calibri" pitchFamily="34" charset="0"/>
                      </a:endParaRPr>
                    </a:p>
                  </a:txBody>
                  <a:tcPr anchor="ctr"/>
                </a:tc>
                <a:tc>
                  <a:txBody>
                    <a:bodyPr/>
                    <a:lstStyle/>
                    <a:p>
                      <a:pPr algn="ctr"/>
                      <a:r>
                        <a:rPr lang="ru-RU" sz="1400" i="1" dirty="0" smtClean="0">
                          <a:latin typeface="Calibri" pitchFamily="34" charset="0"/>
                          <a:cs typeface="Calibri" pitchFamily="34" charset="0"/>
                        </a:rPr>
                        <a:t>Прогноз </a:t>
                      </a:r>
                    </a:p>
                    <a:p>
                      <a:pPr algn="ctr"/>
                      <a:r>
                        <a:rPr lang="ru-RU" sz="1400" i="1" dirty="0" smtClean="0">
                          <a:latin typeface="Calibri" pitchFamily="34" charset="0"/>
                          <a:cs typeface="Calibri" pitchFamily="34" charset="0"/>
                        </a:rPr>
                        <a:t>2023 год</a:t>
                      </a:r>
                      <a:endParaRPr lang="ru-RU" sz="1400" i="1" dirty="0">
                        <a:latin typeface="Calibri" pitchFamily="34" charset="0"/>
                        <a:cs typeface="Calibri" pitchFamily="34" charset="0"/>
                      </a:endParaRPr>
                    </a:p>
                  </a:txBody>
                  <a:tcPr anchor="ctr"/>
                </a:tc>
                <a:tc>
                  <a:txBody>
                    <a:bodyPr/>
                    <a:lstStyle/>
                    <a:p>
                      <a:pPr algn="ctr"/>
                      <a:r>
                        <a:rPr lang="ru-RU" sz="1400" i="1" dirty="0" smtClean="0">
                          <a:latin typeface="Calibri" pitchFamily="34" charset="0"/>
                          <a:cs typeface="Calibri" pitchFamily="34" charset="0"/>
                        </a:rPr>
                        <a:t>Прогноз </a:t>
                      </a:r>
                    </a:p>
                    <a:p>
                      <a:pPr algn="ctr"/>
                      <a:r>
                        <a:rPr lang="ru-RU" sz="1400" i="1" dirty="0" smtClean="0">
                          <a:latin typeface="Calibri" pitchFamily="34" charset="0"/>
                          <a:cs typeface="Calibri" pitchFamily="34" charset="0"/>
                        </a:rPr>
                        <a:t>2024 год</a:t>
                      </a:r>
                      <a:endParaRPr lang="ru-RU" sz="1400" i="1" dirty="0">
                        <a:latin typeface="Calibri" pitchFamily="34" charset="0"/>
                        <a:cs typeface="Calibri" pitchFamily="34" charset="0"/>
                      </a:endParaRPr>
                    </a:p>
                  </a:txBody>
                  <a:tcPr anchor="ctr"/>
                </a:tc>
                <a:tc>
                  <a:txBody>
                    <a:bodyPr/>
                    <a:lstStyle/>
                    <a:p>
                      <a:pPr algn="ctr"/>
                      <a:r>
                        <a:rPr lang="ru-RU" sz="1400" i="1" dirty="0" smtClean="0">
                          <a:latin typeface="Calibri" pitchFamily="34" charset="0"/>
                          <a:cs typeface="Calibri" pitchFamily="34" charset="0"/>
                        </a:rPr>
                        <a:t>Прогноз </a:t>
                      </a:r>
                    </a:p>
                    <a:p>
                      <a:pPr algn="ctr"/>
                      <a:r>
                        <a:rPr lang="ru-RU" sz="1400" i="1" dirty="0" smtClean="0">
                          <a:latin typeface="Calibri" pitchFamily="34" charset="0"/>
                          <a:cs typeface="Calibri" pitchFamily="34" charset="0"/>
                        </a:rPr>
                        <a:t>2025год</a:t>
                      </a:r>
                      <a:endParaRPr lang="ru-RU" sz="1400" i="1" dirty="0">
                        <a:latin typeface="Calibri" pitchFamily="34" charset="0"/>
                        <a:cs typeface="Calibri" pitchFamily="34" charset="0"/>
                      </a:endParaRPr>
                    </a:p>
                  </a:txBody>
                  <a:tcPr anchor="ctr"/>
                </a:tc>
                <a:extLst>
                  <a:ext uri="{0D108BD9-81ED-4DB2-BD59-A6C34878D82A}">
                    <a16:rowId xmlns:a16="http://schemas.microsoft.com/office/drawing/2014/main" val="10000"/>
                  </a:ext>
                </a:extLst>
              </a:tr>
              <a:tr h="396000">
                <a:tc>
                  <a:txBody>
                    <a:bodyPr/>
                    <a:lstStyle/>
                    <a:p>
                      <a:r>
                        <a:rPr lang="ru-RU" sz="1400" b="1" i="1" dirty="0" smtClean="0">
                          <a:latin typeface="Calibri" pitchFamily="34" charset="0"/>
                          <a:cs typeface="Calibri" pitchFamily="34" charset="0"/>
                        </a:rPr>
                        <a:t>Безвозмездные поступления</a:t>
                      </a:r>
                      <a:endParaRPr lang="ru-RU" sz="1400" b="1" i="1" dirty="0">
                        <a:latin typeface="Calibri" pitchFamily="34" charset="0"/>
                        <a:cs typeface="Calibri" pitchFamily="34" charset="0"/>
                      </a:endParaRPr>
                    </a:p>
                  </a:txBody>
                  <a:tcPr anchor="ctr"/>
                </a:tc>
                <a:tc>
                  <a:txBody>
                    <a:bodyPr/>
                    <a:lstStyle/>
                    <a:p>
                      <a:pPr algn="ctr" fontAlgn="ctr"/>
                      <a:r>
                        <a:rPr lang="ru-RU" sz="1400" b="1" i="1" u="none" strike="noStrike" dirty="0" smtClean="0">
                          <a:solidFill>
                            <a:srgbClr val="000000"/>
                          </a:solidFill>
                          <a:latin typeface="Calibri"/>
                        </a:rPr>
                        <a:t>510 452,0</a:t>
                      </a:r>
                      <a:endParaRPr lang="ru-RU" sz="1400" b="1" i="1" u="none" strike="noStrike" dirty="0">
                        <a:solidFill>
                          <a:srgbClr val="000000"/>
                        </a:solidFill>
                        <a:latin typeface="Calibri"/>
                      </a:endParaRPr>
                    </a:p>
                  </a:txBody>
                  <a:tcPr marL="9525" marR="9525" marT="9525" marB="0" anchor="ctr"/>
                </a:tc>
                <a:tc>
                  <a:txBody>
                    <a:bodyPr/>
                    <a:lstStyle/>
                    <a:p>
                      <a:pPr algn="ctr" fontAlgn="ctr"/>
                      <a:r>
                        <a:rPr lang="ru-RU" sz="1400" b="1" i="1" u="none" strike="noStrike" dirty="0" smtClean="0">
                          <a:solidFill>
                            <a:srgbClr val="000000"/>
                          </a:solidFill>
                          <a:latin typeface="Calibri"/>
                        </a:rPr>
                        <a:t>1 228 638,3</a:t>
                      </a:r>
                      <a:endParaRPr lang="ru-RU" sz="1400" b="1" i="1" u="none" strike="noStrike" dirty="0">
                        <a:solidFill>
                          <a:srgbClr val="000000"/>
                        </a:solidFill>
                        <a:latin typeface="Calibri"/>
                      </a:endParaRPr>
                    </a:p>
                  </a:txBody>
                  <a:tcPr marL="9525" marR="9525" marT="9525" marB="0" anchor="ctr"/>
                </a:tc>
                <a:tc>
                  <a:txBody>
                    <a:bodyPr/>
                    <a:lstStyle/>
                    <a:p>
                      <a:pPr algn="ctr" fontAlgn="ctr"/>
                      <a:r>
                        <a:rPr lang="ru-RU" sz="1400" b="1" i="1" u="none" strike="noStrike" dirty="0" smtClean="0">
                          <a:solidFill>
                            <a:srgbClr val="000000"/>
                          </a:solidFill>
                          <a:latin typeface="Calibri"/>
                        </a:rPr>
                        <a:t>657 378,9</a:t>
                      </a:r>
                      <a:endParaRPr lang="ru-RU" sz="1400" b="1" i="1" u="none" strike="noStrike" dirty="0">
                        <a:solidFill>
                          <a:srgbClr val="000000"/>
                        </a:solidFill>
                        <a:latin typeface="Calibri"/>
                      </a:endParaRPr>
                    </a:p>
                  </a:txBody>
                  <a:tcPr marL="9525" marR="9525" marT="9525" marB="0" anchor="ctr"/>
                </a:tc>
                <a:tc>
                  <a:txBody>
                    <a:bodyPr/>
                    <a:lstStyle/>
                    <a:p>
                      <a:pPr algn="ctr" fontAlgn="ctr"/>
                      <a:r>
                        <a:rPr lang="ru-RU" sz="1400" b="1" i="1" u="none" strike="noStrike" dirty="0" smtClean="0">
                          <a:solidFill>
                            <a:srgbClr val="000000"/>
                          </a:solidFill>
                          <a:latin typeface="Calibri"/>
                        </a:rPr>
                        <a:t>345 436,4</a:t>
                      </a:r>
                      <a:endParaRPr lang="ru-RU" sz="1400" b="1"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1"/>
                  </a:ext>
                </a:extLst>
              </a:tr>
              <a:tr h="396000">
                <a:tc>
                  <a:txBody>
                    <a:bodyPr/>
                    <a:lstStyle/>
                    <a:p>
                      <a:r>
                        <a:rPr lang="ru-RU" sz="1400" i="1" dirty="0" smtClean="0">
                          <a:latin typeface="Calibri" pitchFamily="34" charset="0"/>
                          <a:cs typeface="Calibri" pitchFamily="34" charset="0"/>
                        </a:rPr>
                        <a:t>Дотации</a:t>
                      </a:r>
                      <a:endParaRPr lang="ru-RU" sz="1400" i="1" dirty="0">
                        <a:latin typeface="Calibri" pitchFamily="34" charset="0"/>
                        <a:cs typeface="Calibri" pitchFamily="34" charset="0"/>
                      </a:endParaRPr>
                    </a:p>
                  </a:txBody>
                  <a:tcPr anchor="ctr"/>
                </a:tc>
                <a:tc>
                  <a:txBody>
                    <a:bodyPr/>
                    <a:lstStyle/>
                    <a:p>
                      <a:pPr algn="ctr" rtl="0" fontAlgn="ctr"/>
                      <a:r>
                        <a:rPr lang="ru-RU" sz="1400" b="0" i="1" u="none" strike="noStrike" dirty="0" smtClean="0">
                          <a:solidFill>
                            <a:srgbClr val="000000"/>
                          </a:solidFill>
                          <a:latin typeface="Calibri"/>
                        </a:rPr>
                        <a:t>134 972,8</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92 240,3</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97</a:t>
                      </a:r>
                      <a:r>
                        <a:rPr lang="ru-RU" sz="1400" b="0" i="1" u="none" strike="noStrike" baseline="0" dirty="0" smtClean="0">
                          <a:solidFill>
                            <a:srgbClr val="000000"/>
                          </a:solidFill>
                          <a:latin typeface="Calibri"/>
                        </a:rPr>
                        <a:t> 776,3</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97 912,7</a:t>
                      </a:r>
                      <a:endParaRPr lang="ru-RU" sz="1400" b="0"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2"/>
                  </a:ext>
                </a:extLst>
              </a:tr>
              <a:tr h="396000">
                <a:tc>
                  <a:txBody>
                    <a:bodyPr/>
                    <a:lstStyle/>
                    <a:p>
                      <a:r>
                        <a:rPr lang="ru-RU" sz="1400" i="1" dirty="0" smtClean="0">
                          <a:latin typeface="Calibri" pitchFamily="34" charset="0"/>
                          <a:cs typeface="Calibri" pitchFamily="34" charset="0"/>
                        </a:rPr>
                        <a:t>Субсидии </a:t>
                      </a:r>
                      <a:endParaRPr lang="ru-RU" sz="1400" i="1" dirty="0">
                        <a:latin typeface="Calibri" pitchFamily="34" charset="0"/>
                        <a:cs typeface="Calibri" pitchFamily="34" charset="0"/>
                      </a:endParaRPr>
                    </a:p>
                  </a:txBody>
                  <a:tcPr anchor="ctr"/>
                </a:tc>
                <a:tc>
                  <a:txBody>
                    <a:bodyPr/>
                    <a:lstStyle/>
                    <a:p>
                      <a:pPr algn="ctr" rtl="0" fontAlgn="ctr"/>
                      <a:r>
                        <a:rPr lang="ru-RU" sz="1400" b="0" i="1" u="none" strike="noStrike" dirty="0" smtClean="0">
                          <a:solidFill>
                            <a:srgbClr val="000000"/>
                          </a:solidFill>
                          <a:latin typeface="Calibri"/>
                        </a:rPr>
                        <a:t>169 911,8</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923 916,3</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337</a:t>
                      </a:r>
                      <a:r>
                        <a:rPr lang="ru-RU" sz="1400" b="0" i="1" u="none" strike="noStrike" baseline="0" dirty="0" smtClean="0">
                          <a:solidFill>
                            <a:srgbClr val="000000"/>
                          </a:solidFill>
                          <a:latin typeface="Calibri"/>
                        </a:rPr>
                        <a:t> 468,9</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14 754,8</a:t>
                      </a:r>
                      <a:endParaRPr lang="ru-RU" sz="1400" b="0"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3"/>
                  </a:ext>
                </a:extLst>
              </a:tr>
              <a:tr h="396000">
                <a:tc>
                  <a:txBody>
                    <a:bodyPr/>
                    <a:lstStyle/>
                    <a:p>
                      <a:r>
                        <a:rPr lang="ru-RU" sz="1400" i="1" dirty="0" smtClean="0">
                          <a:latin typeface="Calibri" pitchFamily="34" charset="0"/>
                          <a:cs typeface="Calibri" pitchFamily="34" charset="0"/>
                        </a:rPr>
                        <a:t>Субвенции</a:t>
                      </a:r>
                      <a:endParaRPr lang="ru-RU" sz="1400" i="1" dirty="0">
                        <a:latin typeface="Calibri" pitchFamily="34" charset="0"/>
                        <a:cs typeface="Calibri" pitchFamily="34" charset="0"/>
                      </a:endParaRPr>
                    </a:p>
                  </a:txBody>
                  <a:tcPr anchor="ctr"/>
                </a:tc>
                <a:tc>
                  <a:txBody>
                    <a:bodyPr/>
                    <a:lstStyle/>
                    <a:p>
                      <a:pPr algn="ctr" rtl="0" fontAlgn="ctr"/>
                      <a:r>
                        <a:rPr lang="ru-RU" sz="1400" b="0" i="1" u="none" strike="noStrike" dirty="0" smtClean="0">
                          <a:solidFill>
                            <a:srgbClr val="000000"/>
                          </a:solidFill>
                          <a:latin typeface="Calibri"/>
                        </a:rPr>
                        <a:t>198 841,2</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206 431,3</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216 349,9</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227 025,1</a:t>
                      </a:r>
                      <a:endParaRPr lang="ru-RU" sz="1400" b="0"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4"/>
                  </a:ext>
                </a:extLst>
              </a:tr>
              <a:tr h="518400">
                <a:tc>
                  <a:txBody>
                    <a:bodyPr/>
                    <a:lstStyle/>
                    <a:p>
                      <a:r>
                        <a:rPr lang="ru-RU" sz="1400" i="1" dirty="0" smtClean="0">
                          <a:latin typeface="Calibri" pitchFamily="34" charset="0"/>
                          <a:cs typeface="Calibri" pitchFamily="34" charset="0"/>
                        </a:rPr>
                        <a:t>Межбюджетные трансферты (МБТ)</a:t>
                      </a:r>
                      <a:endParaRPr lang="ru-RU" sz="1400" i="1" dirty="0">
                        <a:latin typeface="Calibri" pitchFamily="34" charset="0"/>
                        <a:cs typeface="Calibri" pitchFamily="34" charset="0"/>
                      </a:endParaRPr>
                    </a:p>
                  </a:txBody>
                  <a:tcPr anchor="ctr"/>
                </a:tc>
                <a:tc>
                  <a:txBody>
                    <a:bodyPr/>
                    <a:lstStyle/>
                    <a:p>
                      <a:pPr algn="ctr" rtl="0" fontAlgn="ctr"/>
                      <a:r>
                        <a:rPr lang="ru-RU" sz="1400" b="0" i="1" u="none" strike="noStrike" dirty="0" smtClean="0">
                          <a:solidFill>
                            <a:srgbClr val="000000"/>
                          </a:solidFill>
                          <a:latin typeface="Calibri"/>
                        </a:rPr>
                        <a:t>6 726,2</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6 050,4</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5 783,8</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5 743,8</a:t>
                      </a:r>
                      <a:endParaRPr lang="ru-RU" sz="1400" b="0"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5"/>
                  </a:ext>
                </a:extLst>
              </a:tr>
              <a:tr h="518400">
                <a:tc>
                  <a:txBody>
                    <a:bodyPr/>
                    <a:lstStyle/>
                    <a:p>
                      <a:r>
                        <a:rPr lang="ru-RU" sz="1400" i="1" dirty="0" smtClean="0">
                          <a:latin typeface="Calibri" pitchFamily="34" charset="0"/>
                          <a:cs typeface="Calibri" pitchFamily="34" charset="0"/>
                        </a:rPr>
                        <a:t>Прочие безвозмездные поступления</a:t>
                      </a:r>
                      <a:endParaRPr lang="ru-RU" sz="1400" i="1" dirty="0">
                        <a:latin typeface="Calibri" pitchFamily="34" charset="0"/>
                        <a:cs typeface="Calibri" pitchFamily="34" charset="0"/>
                      </a:endParaRPr>
                    </a:p>
                  </a:txBody>
                  <a:tcPr anchor="ctr"/>
                </a:tc>
                <a:tc>
                  <a:txBody>
                    <a:bodyPr/>
                    <a:lstStyle/>
                    <a:p>
                      <a:pPr algn="ctr" rtl="0" fontAlgn="ctr"/>
                      <a:r>
                        <a:rPr lang="ru-RU" sz="1400" b="0" i="1" u="none" strike="noStrike" dirty="0" smtClean="0">
                          <a:solidFill>
                            <a:srgbClr val="000000"/>
                          </a:solidFill>
                          <a:latin typeface="Calibri"/>
                        </a:rPr>
                        <a:t>0,0</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0,0</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0,0</a:t>
                      </a:r>
                      <a:endParaRPr lang="ru-RU" sz="1400" b="0" i="1" u="none" strike="noStrike" dirty="0">
                        <a:solidFill>
                          <a:srgbClr val="000000"/>
                        </a:solidFill>
                        <a:latin typeface="Calibri"/>
                      </a:endParaRPr>
                    </a:p>
                  </a:txBody>
                  <a:tcPr marL="9525" marR="9525" marT="9525" marB="0" anchor="ctr"/>
                </a:tc>
                <a:tc>
                  <a:txBody>
                    <a:bodyPr/>
                    <a:lstStyle/>
                    <a:p>
                      <a:pPr algn="ctr" rtl="0" fontAlgn="ctr"/>
                      <a:r>
                        <a:rPr lang="ru-RU" sz="1400" b="0" i="1" u="none" strike="noStrike" dirty="0" smtClean="0">
                          <a:solidFill>
                            <a:srgbClr val="000000"/>
                          </a:solidFill>
                          <a:latin typeface="Calibri"/>
                        </a:rPr>
                        <a:t>0,0</a:t>
                      </a:r>
                      <a:endParaRPr lang="ru-RU" sz="1400" b="0" i="1"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val="10006"/>
                  </a:ext>
                </a:extLst>
              </a:tr>
            </a:tbl>
          </a:graphicData>
        </a:graphic>
      </p:graphicFrame>
      <p:graphicFrame>
        <p:nvGraphicFramePr>
          <p:cNvPr id="15" name="Диаграмма 14"/>
          <p:cNvGraphicFramePr/>
          <p:nvPr>
            <p:extLst>
              <p:ext uri="{D42A27DB-BD31-4B8C-83A1-F6EECF244321}">
                <p14:modId xmlns:p14="http://schemas.microsoft.com/office/powerpoint/2010/main" val="3496780150"/>
              </p:ext>
            </p:extLst>
          </p:nvPr>
        </p:nvGraphicFramePr>
        <p:xfrm>
          <a:off x="4707920" y="979303"/>
          <a:ext cx="2376264" cy="223509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1196751"/>
          <a:ext cx="9144000" cy="5661248"/>
        </p:xfrm>
        <a:graphic>
          <a:graphicData uri="http://schemas.openxmlformats.org/drawingml/2006/table">
            <a:tbl>
              <a:tblPr firstRow="1" bandRow="1">
                <a:tableStyleId>{69CF1AB2-1976-4502-BF36-3FF5EA218861}</a:tableStyleId>
              </a:tblPr>
              <a:tblGrid>
                <a:gridCol w="2816352">
                  <a:extLst>
                    <a:ext uri="{9D8B030D-6E8A-4147-A177-3AD203B41FA5}">
                      <a16:colId xmlns:a16="http://schemas.microsoft.com/office/drawing/2014/main" val="20000"/>
                    </a:ext>
                  </a:extLst>
                </a:gridCol>
                <a:gridCol w="658368">
                  <a:extLst>
                    <a:ext uri="{9D8B030D-6E8A-4147-A177-3AD203B41FA5}">
                      <a16:colId xmlns:a16="http://schemas.microsoft.com/office/drawing/2014/main" val="20001"/>
                    </a:ext>
                  </a:extLst>
                </a:gridCol>
                <a:gridCol w="1133856">
                  <a:extLst>
                    <a:ext uri="{9D8B030D-6E8A-4147-A177-3AD203B41FA5}">
                      <a16:colId xmlns:a16="http://schemas.microsoft.com/office/drawing/2014/main" val="20002"/>
                    </a:ext>
                  </a:extLst>
                </a:gridCol>
                <a:gridCol w="1133856">
                  <a:extLst>
                    <a:ext uri="{9D8B030D-6E8A-4147-A177-3AD203B41FA5}">
                      <a16:colId xmlns:a16="http://schemas.microsoft.com/office/drawing/2014/main" val="20003"/>
                    </a:ext>
                  </a:extLst>
                </a:gridCol>
                <a:gridCol w="1133856">
                  <a:extLst>
                    <a:ext uri="{9D8B030D-6E8A-4147-A177-3AD203B41FA5}">
                      <a16:colId xmlns:a16="http://schemas.microsoft.com/office/drawing/2014/main" val="20004"/>
                    </a:ext>
                  </a:extLst>
                </a:gridCol>
                <a:gridCol w="1133856">
                  <a:extLst>
                    <a:ext uri="{9D8B030D-6E8A-4147-A177-3AD203B41FA5}">
                      <a16:colId xmlns:a16="http://schemas.microsoft.com/office/drawing/2014/main" val="20005"/>
                    </a:ext>
                  </a:extLst>
                </a:gridCol>
                <a:gridCol w="1133856">
                  <a:extLst>
                    <a:ext uri="{9D8B030D-6E8A-4147-A177-3AD203B41FA5}">
                      <a16:colId xmlns:a16="http://schemas.microsoft.com/office/drawing/2014/main" val="20006"/>
                    </a:ext>
                  </a:extLst>
                </a:gridCol>
              </a:tblGrid>
              <a:tr h="734666">
                <a:tc>
                  <a:txBody>
                    <a:bodyPr/>
                    <a:lstStyle/>
                    <a:p>
                      <a:pPr algn="ctr"/>
                      <a:r>
                        <a:rPr lang="ru-RU" sz="1400" i="1" dirty="0" smtClean="0"/>
                        <a:t>Показатель </a:t>
                      </a:r>
                      <a:endParaRPr lang="ru-RU" sz="1400" i="1" dirty="0">
                        <a:latin typeface="Calibri" pitchFamily="34" charset="0"/>
                        <a:cs typeface="Calibri" pitchFamily="34" charset="0"/>
                      </a:endParaRPr>
                    </a:p>
                  </a:txBody>
                  <a:tcPr anchor="ctr"/>
                </a:tc>
                <a:tc>
                  <a:txBody>
                    <a:bodyPr/>
                    <a:lstStyle/>
                    <a:p>
                      <a:pPr algn="ctr"/>
                      <a:r>
                        <a:rPr lang="ru-RU" sz="1400" i="1" dirty="0" smtClean="0"/>
                        <a:t>Ед. </a:t>
                      </a:r>
                      <a:r>
                        <a:rPr lang="ru-RU" sz="1400" i="1" dirty="0" err="1" smtClean="0"/>
                        <a:t>изм</a:t>
                      </a:r>
                      <a:r>
                        <a:rPr lang="ru-RU" sz="1400" i="1" dirty="0" smtClean="0"/>
                        <a:t>.</a:t>
                      </a:r>
                      <a:endParaRPr lang="ru-RU" sz="1400" i="1" dirty="0">
                        <a:latin typeface="Calibri" pitchFamily="34" charset="0"/>
                        <a:cs typeface="Calibri" pitchFamily="34" charset="0"/>
                      </a:endParaRPr>
                    </a:p>
                  </a:txBody>
                  <a:tcPr anchor="ctr"/>
                </a:tc>
                <a:tc>
                  <a:txBody>
                    <a:bodyPr/>
                    <a:lstStyle/>
                    <a:p>
                      <a:pPr algn="ctr"/>
                      <a:r>
                        <a:rPr lang="ru-RU" sz="1600" i="1" smtClean="0"/>
                        <a:t>2021г</a:t>
                      </a:r>
                      <a:r>
                        <a:rPr lang="ru-RU" sz="1600" i="1" dirty="0" smtClean="0"/>
                        <a:t>.</a:t>
                      </a:r>
                    </a:p>
                    <a:p>
                      <a:pPr algn="ctr"/>
                      <a:r>
                        <a:rPr lang="ru-RU" sz="1400" i="1" dirty="0" smtClean="0">
                          <a:latin typeface="Calibri" pitchFamily="34" charset="0"/>
                          <a:cs typeface="Calibri" pitchFamily="34" charset="0"/>
                        </a:rPr>
                        <a:t>отчет</a:t>
                      </a:r>
                      <a:endParaRPr lang="ru-RU" sz="1400" i="1" dirty="0">
                        <a:latin typeface="Calibri" pitchFamily="34" charset="0"/>
                        <a:cs typeface="Calibri" pitchFamily="34" charset="0"/>
                      </a:endParaRPr>
                    </a:p>
                  </a:txBody>
                  <a:tcPr anchor="ctr"/>
                </a:tc>
                <a:tc>
                  <a:txBody>
                    <a:bodyPr/>
                    <a:lstStyle/>
                    <a:p>
                      <a:pPr algn="ctr"/>
                      <a:r>
                        <a:rPr lang="ru-RU" sz="1600" i="1" dirty="0" smtClean="0"/>
                        <a:t>2022г.</a:t>
                      </a:r>
                    </a:p>
                    <a:p>
                      <a:pPr algn="ctr"/>
                      <a:r>
                        <a:rPr lang="ru-RU" sz="1400" i="1" dirty="0" smtClean="0">
                          <a:latin typeface="Calibri" pitchFamily="34" charset="0"/>
                          <a:cs typeface="Calibri" pitchFamily="34" charset="0"/>
                        </a:rPr>
                        <a:t>оценка</a:t>
                      </a:r>
                      <a:endParaRPr lang="ru-RU" sz="1400" i="1" dirty="0">
                        <a:latin typeface="Calibri" pitchFamily="34" charset="0"/>
                        <a:cs typeface="Calibri" pitchFamily="34" charset="0"/>
                      </a:endParaRPr>
                    </a:p>
                  </a:txBody>
                  <a:tcPr anchor="ctr"/>
                </a:tc>
                <a:tc>
                  <a:txBody>
                    <a:bodyPr/>
                    <a:lstStyle/>
                    <a:p>
                      <a:pPr algn="ctr"/>
                      <a:r>
                        <a:rPr lang="ru-RU" sz="1600" i="1" dirty="0" smtClean="0"/>
                        <a:t>2023г.</a:t>
                      </a:r>
                    </a:p>
                    <a:p>
                      <a:pPr algn="ctr"/>
                      <a:r>
                        <a:rPr lang="ru-RU" sz="1400" i="1" dirty="0" smtClean="0">
                          <a:latin typeface="Calibri" pitchFamily="34" charset="0"/>
                          <a:cs typeface="Calibri" pitchFamily="34" charset="0"/>
                        </a:rPr>
                        <a:t>прогноз</a:t>
                      </a:r>
                      <a:endParaRPr lang="ru-RU" sz="1400" i="1"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i="1" dirty="0" smtClean="0"/>
                        <a:t>2024г.</a:t>
                      </a:r>
                      <a:r>
                        <a:rPr lang="ru-RU" sz="1600" i="1" dirty="0" smtClean="0">
                          <a:latin typeface="Calibri" pitchFamily="34" charset="0"/>
                          <a:cs typeface="Calibri" pitchFamily="34" charset="0"/>
                        </a:rPr>
                        <a:t> </a:t>
                      </a:r>
                      <a:r>
                        <a:rPr lang="ru-RU" sz="1400" i="1" dirty="0" smtClean="0">
                          <a:latin typeface="Calibri" pitchFamily="34" charset="0"/>
                          <a:cs typeface="Calibri" pitchFamily="34" charset="0"/>
                        </a:rPr>
                        <a:t>прогноз</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i="1" dirty="0" smtClean="0"/>
                        <a:t>2025г.</a:t>
                      </a:r>
                      <a:r>
                        <a:rPr lang="ru-RU" sz="1600" i="1" dirty="0" smtClean="0">
                          <a:latin typeface="Calibri" pitchFamily="34" charset="0"/>
                          <a:cs typeface="Calibri" pitchFamily="34" charset="0"/>
                        </a:rPr>
                        <a:t> </a:t>
                      </a:r>
                      <a:r>
                        <a:rPr lang="ru-RU" sz="1400" i="1" dirty="0" smtClean="0">
                          <a:latin typeface="Calibri" pitchFamily="34" charset="0"/>
                          <a:cs typeface="Calibri" pitchFamily="34" charset="0"/>
                        </a:rPr>
                        <a:t>прогноз</a:t>
                      </a:r>
                    </a:p>
                  </a:txBody>
                  <a:tcPr anchor="ctr"/>
                </a:tc>
                <a:extLst>
                  <a:ext uri="{0D108BD9-81ED-4DB2-BD59-A6C34878D82A}">
                    <a16:rowId xmlns:a16="http://schemas.microsoft.com/office/drawing/2014/main" val="10000"/>
                  </a:ext>
                </a:extLst>
              </a:tr>
              <a:tr h="734666">
                <a:tc>
                  <a:txBody>
                    <a:bodyPr/>
                    <a:lstStyle/>
                    <a:p>
                      <a:pPr algn="just"/>
                      <a:r>
                        <a:rPr lang="ru-RU" sz="1400" i="1" dirty="0" smtClean="0"/>
                        <a:t>Среднегодовая</a:t>
                      </a:r>
                      <a:r>
                        <a:rPr lang="ru-RU" sz="1400" i="1" baseline="0" dirty="0" smtClean="0"/>
                        <a:t> ч</a:t>
                      </a:r>
                      <a:r>
                        <a:rPr lang="ru-RU" sz="1400" i="1" dirty="0" smtClean="0"/>
                        <a:t>исленность населения</a:t>
                      </a:r>
                      <a:endParaRPr lang="ru-RU" sz="1400" i="1" dirty="0">
                        <a:latin typeface="Calibri" pitchFamily="34" charset="0"/>
                        <a:cs typeface="Calibri" pitchFamily="34" charset="0"/>
                      </a:endParaRPr>
                    </a:p>
                  </a:txBody>
                  <a:tcPr anchor="ctr"/>
                </a:tc>
                <a:tc>
                  <a:txBody>
                    <a:bodyPr/>
                    <a:lstStyle/>
                    <a:p>
                      <a:pPr algn="ctr"/>
                      <a:r>
                        <a:rPr lang="ru-RU" sz="1300" i="1" dirty="0" smtClean="0"/>
                        <a:t>тыс. чел.</a:t>
                      </a:r>
                      <a:endParaRPr lang="ru-RU" sz="1300" i="1" dirty="0">
                        <a:latin typeface="Calibri" pitchFamily="34" charset="0"/>
                        <a:cs typeface="Calibri" pitchFamily="34" charset="0"/>
                      </a:endParaRPr>
                    </a:p>
                  </a:txBody>
                  <a:tcPr anchor="ctr"/>
                </a:tc>
                <a:tc>
                  <a:txBody>
                    <a:bodyPr/>
                    <a:lstStyle/>
                    <a:p>
                      <a:pPr algn="ctr"/>
                      <a:r>
                        <a:rPr lang="ru-RU" sz="1400" i="1" dirty="0" smtClean="0">
                          <a:latin typeface="+mn-lt"/>
                          <a:cs typeface="Calibri" pitchFamily="34" charset="0"/>
                        </a:rPr>
                        <a:t>14270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14060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14008</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13943</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13856</a:t>
                      </a:r>
                      <a:endParaRPr lang="ru-RU" sz="1400" i="1" dirty="0">
                        <a:latin typeface="+mn-lt"/>
                        <a:cs typeface="Calibri" pitchFamily="34" charset="0"/>
                      </a:endParaRPr>
                    </a:p>
                  </a:txBody>
                  <a:tcPr anchor="ctr"/>
                </a:tc>
                <a:extLst>
                  <a:ext uri="{0D108BD9-81ED-4DB2-BD59-A6C34878D82A}">
                    <a16:rowId xmlns:a16="http://schemas.microsoft.com/office/drawing/2014/main" val="10001"/>
                  </a:ext>
                </a:extLst>
              </a:tr>
              <a:tr h="691450">
                <a:tc>
                  <a:txBody>
                    <a:bodyPr/>
                    <a:lstStyle/>
                    <a:p>
                      <a:pPr algn="just"/>
                      <a:r>
                        <a:rPr lang="ru-RU" sz="1400" i="1" dirty="0" smtClean="0"/>
                        <a:t>Платные услуги населению</a:t>
                      </a:r>
                      <a:endParaRPr lang="ru-RU" sz="1400" i="1" dirty="0">
                        <a:latin typeface="Calibri" pitchFamily="34" charset="0"/>
                        <a:cs typeface="Calibri" pitchFamily="34" charset="0"/>
                      </a:endParaRPr>
                    </a:p>
                  </a:txBody>
                  <a:tcPr anchor="ctr"/>
                </a:tc>
                <a:tc>
                  <a:txBody>
                    <a:bodyPr/>
                    <a:lstStyle/>
                    <a:p>
                      <a:pPr algn="ctr"/>
                      <a:r>
                        <a:rPr lang="ru-RU" sz="1300" i="1" dirty="0" smtClean="0"/>
                        <a:t>тыс. руб.</a:t>
                      </a:r>
                      <a:endParaRPr lang="ru-RU" sz="1300" i="1" dirty="0">
                        <a:latin typeface="Calibri" pitchFamily="34" charset="0"/>
                        <a:cs typeface="Calibri" pitchFamily="34" charset="0"/>
                      </a:endParaRPr>
                    </a:p>
                  </a:txBody>
                  <a:tcPr anchor="ctr"/>
                </a:tc>
                <a:tc>
                  <a:txBody>
                    <a:bodyPr/>
                    <a:lstStyle/>
                    <a:p>
                      <a:pPr algn="ctr"/>
                      <a:r>
                        <a:rPr lang="ru-RU" sz="1400" i="1" dirty="0" smtClean="0">
                          <a:latin typeface="+mn-lt"/>
                          <a:cs typeface="Calibri" pitchFamily="34" charset="0"/>
                        </a:rPr>
                        <a:t>122628,0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125080,6</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127332,0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131152,0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135348,8</a:t>
                      </a:r>
                      <a:endParaRPr lang="ru-RU" sz="1400" i="1" dirty="0">
                        <a:latin typeface="+mn-lt"/>
                        <a:cs typeface="Calibri" pitchFamily="34" charset="0"/>
                      </a:endParaRPr>
                    </a:p>
                  </a:txBody>
                  <a:tcPr anchor="ctr"/>
                </a:tc>
                <a:extLst>
                  <a:ext uri="{0D108BD9-81ED-4DB2-BD59-A6C34878D82A}">
                    <a16:rowId xmlns:a16="http://schemas.microsoft.com/office/drawing/2014/main" val="10002"/>
                  </a:ext>
                </a:extLst>
              </a:tr>
              <a:tr h="691450">
                <a:tc>
                  <a:txBody>
                    <a:bodyPr/>
                    <a:lstStyle/>
                    <a:p>
                      <a:pPr algn="just"/>
                      <a:r>
                        <a:rPr lang="ru-RU" sz="1400" i="1" dirty="0" smtClean="0"/>
                        <a:t>Оборот розничной торговли</a:t>
                      </a:r>
                      <a:r>
                        <a:rPr lang="ru-RU" sz="1400" i="1" baseline="0" dirty="0" smtClean="0"/>
                        <a:t> </a:t>
                      </a:r>
                      <a:endParaRPr lang="ru-RU" sz="1400" i="1" dirty="0">
                        <a:latin typeface="Calibri" pitchFamily="34" charset="0"/>
                        <a:cs typeface="Calibri" pitchFamily="34" charset="0"/>
                      </a:endParaRPr>
                    </a:p>
                  </a:txBody>
                  <a:tcPr anchor="ctr"/>
                </a:tc>
                <a:tc>
                  <a:txBody>
                    <a:bodyPr/>
                    <a:lstStyle/>
                    <a:p>
                      <a:pPr algn="ctr"/>
                      <a:r>
                        <a:rPr lang="ru-RU" sz="1300" i="1" dirty="0" smtClean="0"/>
                        <a:t>тыс. руб.</a:t>
                      </a:r>
                      <a:endParaRPr lang="ru-RU" sz="1300" i="1" dirty="0">
                        <a:latin typeface="Calibri" pitchFamily="34" charset="0"/>
                        <a:cs typeface="Calibri" pitchFamily="34" charset="0"/>
                      </a:endParaRPr>
                    </a:p>
                  </a:txBody>
                  <a:tcPr anchor="ctr"/>
                </a:tc>
                <a:tc>
                  <a:txBody>
                    <a:bodyPr/>
                    <a:lstStyle/>
                    <a:p>
                      <a:pPr algn="ctr"/>
                      <a:r>
                        <a:rPr lang="ru-RU" sz="1400" i="1" dirty="0" smtClean="0">
                          <a:latin typeface="+mn-lt"/>
                          <a:cs typeface="Calibri" pitchFamily="34" charset="0"/>
                        </a:rPr>
                        <a:t>3163150,0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3400386,3</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3604409,5</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3759399,1</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3890978,1</a:t>
                      </a:r>
                      <a:endParaRPr lang="ru-RU" sz="1400" i="1" dirty="0">
                        <a:latin typeface="+mn-lt"/>
                        <a:cs typeface="Calibri" pitchFamily="34" charset="0"/>
                      </a:endParaRPr>
                    </a:p>
                  </a:txBody>
                  <a:tcPr anchor="ctr"/>
                </a:tc>
                <a:extLst>
                  <a:ext uri="{0D108BD9-81ED-4DB2-BD59-A6C34878D82A}">
                    <a16:rowId xmlns:a16="http://schemas.microsoft.com/office/drawing/2014/main" val="10003"/>
                  </a:ext>
                </a:extLst>
              </a:tr>
              <a:tr h="1037175">
                <a:tc>
                  <a:txBody>
                    <a:bodyPr/>
                    <a:lstStyle/>
                    <a:p>
                      <a:pPr algn="just"/>
                      <a:r>
                        <a:rPr lang="ru-RU" sz="1400" i="1" dirty="0" smtClean="0"/>
                        <a:t>Прибыль прибыльных крупных и средних организаций до налогообложения </a:t>
                      </a:r>
                      <a:endParaRPr lang="ru-RU" sz="1400" i="1"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i="1" dirty="0" smtClean="0"/>
                        <a:t>тыс. руб.</a:t>
                      </a:r>
                      <a:endParaRPr lang="ru-RU" sz="1300" i="1" dirty="0" smtClean="0">
                        <a:latin typeface="Calibri" pitchFamily="34" charset="0"/>
                        <a:cs typeface="Calibri" pitchFamily="34" charset="0"/>
                      </a:endParaRPr>
                    </a:p>
                  </a:txBody>
                  <a:tcPr anchor="ctr"/>
                </a:tc>
                <a:tc>
                  <a:txBody>
                    <a:bodyPr/>
                    <a:lstStyle/>
                    <a:p>
                      <a:pPr algn="ctr"/>
                      <a:r>
                        <a:rPr lang="ru-RU" sz="1400" i="1" dirty="0" smtClean="0">
                          <a:latin typeface="+mn-lt"/>
                          <a:cs typeface="Calibri" pitchFamily="34" charset="0"/>
                        </a:rPr>
                        <a:t>55452,00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56561,04</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57126,65</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58383,44</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59551,11</a:t>
                      </a:r>
                      <a:endParaRPr lang="ru-RU" sz="1400" i="1" dirty="0">
                        <a:latin typeface="+mn-lt"/>
                        <a:cs typeface="Calibri" pitchFamily="34" charset="0"/>
                      </a:endParaRPr>
                    </a:p>
                  </a:txBody>
                  <a:tcPr anchor="ctr"/>
                </a:tc>
                <a:extLst>
                  <a:ext uri="{0D108BD9-81ED-4DB2-BD59-A6C34878D82A}">
                    <a16:rowId xmlns:a16="http://schemas.microsoft.com/office/drawing/2014/main" val="10004"/>
                  </a:ext>
                </a:extLst>
              </a:tr>
              <a:tr h="1037175">
                <a:tc>
                  <a:txBody>
                    <a:bodyPr/>
                    <a:lstStyle/>
                    <a:p>
                      <a:pPr algn="just"/>
                      <a:r>
                        <a:rPr lang="ru-RU" sz="1400" i="1" dirty="0" smtClean="0"/>
                        <a:t>Фонд начисленной заработной платы работникам организаций</a:t>
                      </a:r>
                      <a:endParaRPr lang="ru-RU" sz="1400" i="1"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300" i="1" dirty="0" smtClean="0"/>
                        <a:t>тыс. руб.</a:t>
                      </a:r>
                      <a:endParaRPr lang="ru-RU" sz="1300" i="1" dirty="0" smtClean="0">
                        <a:latin typeface="Calibri" pitchFamily="34" charset="0"/>
                        <a:cs typeface="Calibri" pitchFamily="34" charset="0"/>
                      </a:endParaRPr>
                    </a:p>
                  </a:txBody>
                  <a:tcPr anchor="ctr"/>
                </a:tc>
                <a:tc>
                  <a:txBody>
                    <a:bodyPr/>
                    <a:lstStyle/>
                    <a:p>
                      <a:pPr algn="ctr"/>
                      <a:r>
                        <a:rPr lang="ru-RU" sz="1400" i="1" dirty="0" smtClean="0">
                          <a:latin typeface="+mn-lt"/>
                          <a:cs typeface="Calibri" pitchFamily="34" charset="0"/>
                        </a:rPr>
                        <a:t>1426153,0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1484375,0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1498399,0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1576268,0</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1649388,0</a:t>
                      </a:r>
                      <a:endParaRPr lang="ru-RU" sz="1400" i="1" dirty="0">
                        <a:latin typeface="+mn-lt"/>
                        <a:cs typeface="Calibri" pitchFamily="34" charset="0"/>
                      </a:endParaRPr>
                    </a:p>
                  </a:txBody>
                  <a:tcPr anchor="ctr"/>
                </a:tc>
                <a:extLst>
                  <a:ext uri="{0D108BD9-81ED-4DB2-BD59-A6C34878D82A}">
                    <a16:rowId xmlns:a16="http://schemas.microsoft.com/office/drawing/2014/main" val="10005"/>
                  </a:ext>
                </a:extLst>
              </a:tr>
              <a:tr h="734666">
                <a:tc>
                  <a:txBody>
                    <a:bodyPr/>
                    <a:lstStyle/>
                    <a:p>
                      <a:pPr algn="just"/>
                      <a:r>
                        <a:rPr lang="ru-RU" sz="1400" i="1" dirty="0" smtClean="0"/>
                        <a:t>Среднемесячная заработная плата </a:t>
                      </a:r>
                      <a:endParaRPr lang="ru-RU" sz="1400" i="1" dirty="0">
                        <a:latin typeface="Calibri" pitchFamily="34" charset="0"/>
                        <a:cs typeface="Calibri" pitchFamily="34" charset="0"/>
                      </a:endParaRPr>
                    </a:p>
                  </a:txBody>
                  <a:tcPr anchor="ctr"/>
                </a:tc>
                <a:tc>
                  <a:txBody>
                    <a:bodyPr/>
                    <a:lstStyle/>
                    <a:p>
                      <a:pPr algn="ctr"/>
                      <a:r>
                        <a:rPr lang="ru-RU" sz="1300" i="1" dirty="0" smtClean="0"/>
                        <a:t>руб.</a:t>
                      </a:r>
                      <a:endParaRPr lang="ru-RU" sz="1300" i="1" dirty="0">
                        <a:latin typeface="Calibri" pitchFamily="34" charset="0"/>
                        <a:cs typeface="Calibri" pitchFamily="34" charset="0"/>
                      </a:endParaRPr>
                    </a:p>
                  </a:txBody>
                  <a:tcPr anchor="ctr"/>
                </a:tc>
                <a:tc>
                  <a:txBody>
                    <a:bodyPr/>
                    <a:lstStyle/>
                    <a:p>
                      <a:pPr algn="ctr"/>
                      <a:r>
                        <a:rPr lang="ru-RU" sz="1400" i="1" dirty="0" smtClean="0">
                          <a:latin typeface="+mn-lt"/>
                          <a:cs typeface="Calibri" pitchFamily="34" charset="0"/>
                        </a:rPr>
                        <a:t>35884</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39736</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41873</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44213</a:t>
                      </a:r>
                      <a:endParaRPr lang="ru-RU" sz="1400" i="1" dirty="0">
                        <a:latin typeface="+mn-lt"/>
                        <a:cs typeface="Calibri" pitchFamily="34" charset="0"/>
                      </a:endParaRPr>
                    </a:p>
                  </a:txBody>
                  <a:tcPr anchor="ctr"/>
                </a:tc>
                <a:tc>
                  <a:txBody>
                    <a:bodyPr/>
                    <a:lstStyle/>
                    <a:p>
                      <a:pPr algn="ctr"/>
                      <a:r>
                        <a:rPr lang="ru-RU" sz="1400" i="1" dirty="0" smtClean="0">
                          <a:latin typeface="+mn-lt"/>
                          <a:cs typeface="Calibri" pitchFamily="34" charset="0"/>
                        </a:rPr>
                        <a:t>46264</a:t>
                      </a:r>
                      <a:endParaRPr lang="ru-RU" sz="1400" i="1" dirty="0">
                        <a:latin typeface="+mn-lt"/>
                        <a:cs typeface="Calibri" pitchFamily="34" charset="0"/>
                      </a:endParaRPr>
                    </a:p>
                  </a:txBody>
                  <a:tcPr anchor="ctr"/>
                </a:tc>
                <a:extLst>
                  <a:ext uri="{0D108BD9-81ED-4DB2-BD59-A6C34878D82A}">
                    <a16:rowId xmlns:a16="http://schemas.microsoft.com/office/drawing/2014/main" val="10006"/>
                  </a:ext>
                </a:extLst>
              </a:tr>
            </a:tbl>
          </a:graphicData>
        </a:graphic>
      </p:graphicFrame>
      <p:sp>
        <p:nvSpPr>
          <p:cNvPr id="3" name="Заголовок 2"/>
          <p:cNvSpPr>
            <a:spLocks noGrp="1"/>
          </p:cNvSpPr>
          <p:nvPr>
            <p:ph type="title"/>
          </p:nvPr>
        </p:nvSpPr>
        <p:spPr>
          <a:xfrm>
            <a:off x="179512" y="0"/>
            <a:ext cx="8643998" cy="1196752"/>
          </a:xfrm>
        </p:spPr>
        <p:txBody>
          <a:bodyPr>
            <a:normAutofit fontScale="90000"/>
          </a:bodyPr>
          <a:lstStyle/>
          <a:p>
            <a:pPr algn="ctr"/>
            <a:r>
              <a:rPr lang="ru-RU" sz="2400" i="1" dirty="0" smtClean="0">
                <a:solidFill>
                  <a:schemeClr val="accent1">
                    <a:lumMod val="75000"/>
                  </a:schemeClr>
                </a:solidFill>
                <a:effectLst/>
              </a:rPr>
              <a:t>Основные показатели социально-экономического развития Кирилловского муниципального района на 2023-2025 годы</a:t>
            </a:r>
            <a:r>
              <a:rPr lang="ru-RU" sz="100" i="1" dirty="0" smtClean="0">
                <a:solidFill>
                  <a:schemeClr val="accent1">
                    <a:lumMod val="75000"/>
                  </a:schemeClr>
                </a:solidFill>
                <a:effectLst/>
              </a:rPr>
              <a:t/>
            </a:r>
            <a:br>
              <a:rPr lang="ru-RU" sz="100" i="1" dirty="0" smtClean="0">
                <a:solidFill>
                  <a:schemeClr val="accent1">
                    <a:lumMod val="75000"/>
                  </a:schemeClr>
                </a:solidFill>
                <a:effectLst/>
              </a:rPr>
            </a:br>
            <a:r>
              <a:rPr lang="ru-RU" sz="800" i="1" dirty="0" smtClean="0">
                <a:solidFill>
                  <a:schemeClr val="accent1">
                    <a:lumMod val="75000"/>
                  </a:schemeClr>
                </a:solidFill>
                <a:effectLst/>
              </a:rPr>
              <a:t/>
            </a:r>
            <a:br>
              <a:rPr lang="ru-RU" sz="800" i="1" dirty="0" smtClean="0">
                <a:solidFill>
                  <a:schemeClr val="accent1">
                    <a:lumMod val="75000"/>
                  </a:schemeClr>
                </a:solidFill>
                <a:effectLst/>
              </a:rPr>
            </a:br>
            <a:r>
              <a:rPr lang="ru-RU" sz="1600" i="1" dirty="0" smtClean="0">
                <a:solidFill>
                  <a:schemeClr val="accent1">
                    <a:lumMod val="75000"/>
                  </a:schemeClr>
                </a:solidFill>
                <a:effectLst/>
              </a:rPr>
              <a:t>(ОДОБРЕНО ПОСТАНОВЛЕНИЕМ АДМИНИСТРАЦИИ РАЙОНА ОТ 10.11.2022 № 821)</a:t>
            </a:r>
            <a:endParaRPr lang="ru-RU" sz="2400" i="1" dirty="0">
              <a:solidFill>
                <a:schemeClr val="accent1">
                  <a:lumMod val="75000"/>
                </a:schemeClr>
              </a:solidFill>
              <a:effectLst/>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rmAutofit fontScale="90000"/>
          </a:bodyPr>
          <a:lstStyle/>
          <a:p>
            <a:r>
              <a:rPr lang="ru-RU" sz="3200" i="1" dirty="0" smtClean="0">
                <a:solidFill>
                  <a:schemeClr val="accent1">
                    <a:lumMod val="75000"/>
                  </a:schemeClr>
                </a:solidFill>
                <a:effectLst/>
                <a:latin typeface="Calibri" pitchFamily="34" charset="0"/>
                <a:cs typeface="Times New Roman" pitchFamily="18" charset="0"/>
              </a:rPr>
              <a:t>Расходы районного бюджета по разделам, </a:t>
            </a:r>
            <a:r>
              <a:rPr lang="ru-RU" sz="3200" i="1" dirty="0" err="1" smtClean="0">
                <a:solidFill>
                  <a:schemeClr val="accent1">
                    <a:lumMod val="75000"/>
                  </a:schemeClr>
                </a:solidFill>
                <a:effectLst/>
                <a:latin typeface="Calibri" pitchFamily="34" charset="0"/>
                <a:cs typeface="Times New Roman" pitchFamily="18" charset="0"/>
              </a:rPr>
              <a:t>под-разделам</a:t>
            </a:r>
            <a:r>
              <a:rPr lang="ru-RU" sz="3200" i="1" dirty="0" smtClean="0">
                <a:solidFill>
                  <a:schemeClr val="accent1">
                    <a:lumMod val="75000"/>
                  </a:schemeClr>
                </a:solidFill>
                <a:effectLst/>
                <a:latin typeface="Calibri" pitchFamily="34" charset="0"/>
                <a:cs typeface="Times New Roman" pitchFamily="18" charset="0"/>
              </a:rPr>
              <a:t> бюджетной классификации, тыс. руб.</a:t>
            </a:r>
            <a:endParaRPr lang="ru-RU" sz="3200" i="1" dirty="0">
              <a:solidFill>
                <a:schemeClr val="accent1">
                  <a:lumMod val="75000"/>
                </a:schemeClr>
              </a:solidFill>
              <a:effectLst/>
              <a:latin typeface="Calibri" pitchFamily="34" charset="0"/>
              <a:cs typeface="Times New Roman" pitchFamily="18" charset="0"/>
            </a:endParaRPr>
          </a:p>
        </p:txBody>
      </p:sp>
      <p:graphicFrame>
        <p:nvGraphicFramePr>
          <p:cNvPr id="3" name="Таблица 2"/>
          <p:cNvGraphicFramePr>
            <a:graphicFrameLocks noGrp="1"/>
          </p:cNvGraphicFramePr>
          <p:nvPr/>
        </p:nvGraphicFramePr>
        <p:xfrm>
          <a:off x="19662" y="1052736"/>
          <a:ext cx="9124338" cy="5835436"/>
        </p:xfrm>
        <a:graphic>
          <a:graphicData uri="http://schemas.openxmlformats.org/drawingml/2006/table">
            <a:tbl>
              <a:tblPr>
                <a:tableStyleId>{5940675A-B579-460E-94D1-54222C63F5DA}</a:tableStyleId>
              </a:tblPr>
              <a:tblGrid>
                <a:gridCol w="347221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43608">
                  <a:extLst>
                    <a:ext uri="{9D8B030D-6E8A-4147-A177-3AD203B41FA5}">
                      <a16:colId xmlns:a16="http://schemas.microsoft.com/office/drawing/2014/main" val="20006"/>
                    </a:ext>
                  </a:extLst>
                </a:gridCol>
              </a:tblGrid>
              <a:tr h="715209">
                <a:tc>
                  <a:txBody>
                    <a:bodyPr/>
                    <a:lstStyle/>
                    <a:p>
                      <a:pPr algn="ctr" fontAlgn="ctr"/>
                      <a:r>
                        <a:rPr lang="ru-RU" sz="1600" b="1" i="1" u="none" strike="noStrike" dirty="0">
                          <a:latin typeface="Calibri" pitchFamily="34" charset="0"/>
                        </a:rPr>
                        <a:t>Наименование</a:t>
                      </a:r>
                    </a:p>
                  </a:txBody>
                  <a:tcPr marL="5576" marR="5576" marT="5576" marB="0" anchor="ctr">
                    <a:solidFill>
                      <a:schemeClr val="accent1">
                        <a:lumMod val="20000"/>
                        <a:lumOff val="80000"/>
                      </a:schemeClr>
                    </a:solidFill>
                  </a:tcPr>
                </a:tc>
                <a:tc>
                  <a:txBody>
                    <a:bodyPr/>
                    <a:lstStyle/>
                    <a:p>
                      <a:pPr algn="ctr" fontAlgn="ctr"/>
                      <a:r>
                        <a:rPr lang="ru-RU" sz="1600" b="1" i="1" u="none" strike="noStrike" dirty="0">
                          <a:latin typeface="Calibri" pitchFamily="34" charset="0"/>
                        </a:rPr>
                        <a:t>Раздел</a:t>
                      </a:r>
                    </a:p>
                  </a:txBody>
                  <a:tcPr marL="5576" marR="5576" marT="5576" marB="0" anchor="ctr">
                    <a:solidFill>
                      <a:schemeClr val="accent1">
                        <a:lumMod val="20000"/>
                        <a:lumOff val="80000"/>
                      </a:schemeClr>
                    </a:solidFill>
                  </a:tcPr>
                </a:tc>
                <a:tc>
                  <a:txBody>
                    <a:bodyPr/>
                    <a:lstStyle/>
                    <a:p>
                      <a:pPr algn="ctr" fontAlgn="ctr"/>
                      <a:r>
                        <a:rPr lang="ru-RU" sz="1600" b="1" i="1" u="none" strike="noStrike" dirty="0" err="1" smtClean="0">
                          <a:latin typeface="Calibri" pitchFamily="34" charset="0"/>
                        </a:rPr>
                        <a:t>Подраз-дел</a:t>
                      </a:r>
                      <a:endParaRPr lang="ru-RU" sz="1600" b="1"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ctr"/>
                      <a:r>
                        <a:rPr lang="ru-RU" sz="1600" b="1" i="1" u="none" strike="noStrike" dirty="0" smtClean="0">
                          <a:latin typeface="Calibri" pitchFamily="34" charset="0"/>
                        </a:rPr>
                        <a:t>Факт</a:t>
                      </a:r>
                    </a:p>
                    <a:p>
                      <a:pPr algn="ctr" fontAlgn="ctr"/>
                      <a:r>
                        <a:rPr lang="ru-RU" sz="1600" b="1" i="1" u="none" strike="noStrike" dirty="0" smtClean="0">
                          <a:latin typeface="Calibri" pitchFamily="34" charset="0"/>
                        </a:rPr>
                        <a:t>2022 </a:t>
                      </a:r>
                      <a:r>
                        <a:rPr lang="ru-RU" sz="1600" b="1" i="1" u="none" strike="noStrike" dirty="0">
                          <a:latin typeface="Calibri" pitchFamily="34" charset="0"/>
                        </a:rPr>
                        <a:t>год</a:t>
                      </a:r>
                    </a:p>
                  </a:txBody>
                  <a:tcPr marL="5576" marR="5576" marT="5576" marB="0" anchor="ctr">
                    <a:solidFill>
                      <a:schemeClr val="accent1">
                        <a:lumMod val="20000"/>
                        <a:lumOff val="80000"/>
                      </a:schemeClr>
                    </a:solidFill>
                  </a:tcPr>
                </a:tc>
                <a:tc>
                  <a:txBody>
                    <a:bodyPr/>
                    <a:lstStyle/>
                    <a:p>
                      <a:pPr algn="ctr" fontAlgn="ctr"/>
                      <a:r>
                        <a:rPr lang="ru-RU" sz="1600" b="1" i="1" u="none" strike="noStrike" dirty="0">
                          <a:latin typeface="Calibri" pitchFamily="34" charset="0"/>
                        </a:rPr>
                        <a:t>Прогноз </a:t>
                      </a:r>
                      <a:r>
                        <a:rPr lang="ru-RU" sz="1600" b="1" i="1" u="none" strike="noStrike" dirty="0" smtClean="0">
                          <a:latin typeface="Calibri" pitchFamily="34" charset="0"/>
                        </a:rPr>
                        <a:t>2023 </a:t>
                      </a:r>
                      <a:r>
                        <a:rPr lang="ru-RU" sz="1600" b="1" i="1" u="none" strike="noStrike" dirty="0">
                          <a:latin typeface="Calibri" pitchFamily="34" charset="0"/>
                        </a:rPr>
                        <a:t>год</a:t>
                      </a:r>
                    </a:p>
                  </a:txBody>
                  <a:tcPr marL="5576" marR="5576" marT="5576" marB="0" anchor="ctr">
                    <a:solidFill>
                      <a:schemeClr val="accent1">
                        <a:lumMod val="20000"/>
                        <a:lumOff val="80000"/>
                      </a:schemeClr>
                    </a:solidFill>
                  </a:tcPr>
                </a:tc>
                <a:tc>
                  <a:txBody>
                    <a:bodyPr/>
                    <a:lstStyle/>
                    <a:p>
                      <a:pPr algn="ctr" fontAlgn="ctr"/>
                      <a:r>
                        <a:rPr lang="ru-RU" sz="1600" b="1" i="1" u="none" strike="noStrike" dirty="0">
                          <a:latin typeface="Calibri" pitchFamily="34" charset="0"/>
                        </a:rPr>
                        <a:t>Прогноз </a:t>
                      </a:r>
                      <a:endParaRPr lang="ru-RU" sz="1600" b="1" i="1" u="none" strike="noStrike" dirty="0" smtClean="0">
                        <a:latin typeface="Calibri" pitchFamily="34" charset="0"/>
                      </a:endParaRPr>
                    </a:p>
                    <a:p>
                      <a:pPr algn="ctr" fontAlgn="ctr"/>
                      <a:r>
                        <a:rPr lang="ru-RU" sz="1600" b="1" i="1" u="none" strike="noStrike" dirty="0" smtClean="0">
                          <a:latin typeface="Calibri" pitchFamily="34" charset="0"/>
                        </a:rPr>
                        <a:t>2024 </a:t>
                      </a:r>
                      <a:r>
                        <a:rPr lang="ru-RU" sz="1600" b="1" i="1" u="none" strike="noStrike" dirty="0">
                          <a:latin typeface="Calibri" pitchFamily="34" charset="0"/>
                        </a:rPr>
                        <a:t>год </a:t>
                      </a:r>
                    </a:p>
                  </a:txBody>
                  <a:tcPr marL="5576" marR="5576" marT="5576" marB="0" anchor="ctr">
                    <a:solidFill>
                      <a:schemeClr val="accent1">
                        <a:lumMod val="20000"/>
                        <a:lumOff val="80000"/>
                      </a:schemeClr>
                    </a:solidFill>
                  </a:tcPr>
                </a:tc>
                <a:tc>
                  <a:txBody>
                    <a:bodyPr/>
                    <a:lstStyle/>
                    <a:p>
                      <a:pPr algn="ctr" fontAlgn="ctr"/>
                      <a:r>
                        <a:rPr lang="ru-RU" sz="1600" b="1" i="1" u="none" strike="noStrike" dirty="0">
                          <a:latin typeface="Calibri" pitchFamily="34" charset="0"/>
                        </a:rPr>
                        <a:t>Прогноз </a:t>
                      </a:r>
                      <a:r>
                        <a:rPr lang="ru-RU" sz="1600" b="1" i="1" u="none" strike="noStrike" dirty="0" smtClean="0">
                          <a:latin typeface="Calibri" pitchFamily="34" charset="0"/>
                        </a:rPr>
                        <a:t>2025 </a:t>
                      </a:r>
                      <a:r>
                        <a:rPr lang="ru-RU" sz="1600" b="1" i="1" u="none" strike="noStrike" dirty="0">
                          <a:latin typeface="Calibri" pitchFamily="34" charset="0"/>
                        </a:rPr>
                        <a:t>год</a:t>
                      </a:r>
                    </a:p>
                  </a:txBody>
                  <a:tcPr marL="5576" marR="5576" marT="5576" marB="0" anchor="ctr">
                    <a:solidFill>
                      <a:schemeClr val="accent1">
                        <a:lumMod val="20000"/>
                        <a:lumOff val="80000"/>
                      </a:schemeClr>
                    </a:solidFill>
                  </a:tcPr>
                </a:tc>
                <a:extLst>
                  <a:ext uri="{0D108BD9-81ED-4DB2-BD59-A6C34878D82A}">
                    <a16:rowId xmlns:a16="http://schemas.microsoft.com/office/drawing/2014/main" val="10000"/>
                  </a:ext>
                </a:extLst>
              </a:tr>
              <a:tr h="304004">
                <a:tc>
                  <a:txBody>
                    <a:bodyPr/>
                    <a:lstStyle/>
                    <a:p>
                      <a:pPr algn="l" fontAlgn="b"/>
                      <a:r>
                        <a:rPr lang="ru-RU" sz="1600" i="1" u="none" strike="noStrike" dirty="0">
                          <a:latin typeface="Calibri" pitchFamily="34" charset="0"/>
                        </a:rPr>
                        <a:t>ОБЩЕГОСУДАРСТВЕННЫЕ ВОПРОСЫ</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smtClean="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86379,8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96879,8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88897,2</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87761,9</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1"/>
                  </a:ext>
                </a:extLst>
              </a:tr>
              <a:tr h="599013">
                <a:tc>
                  <a:txBody>
                    <a:bodyPr/>
                    <a:lstStyle/>
                    <a:p>
                      <a:pPr algn="l" fontAlgn="b"/>
                      <a:r>
                        <a:rPr lang="ru-RU" sz="1600" i="1" u="none" strike="noStrike" dirty="0">
                          <a:latin typeface="Calibri" pitchFamily="34" charset="0"/>
                        </a:rPr>
                        <a:t>НАЦИОНАЛЬНАЯ БЕЗОПАСНОСТЬ И ПРАВООХРАНИТЕЛЬНАЯ ДЕЯТЕЛЬНОСТЬ</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03</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2148,6</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2217,8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2165,8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2165,8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2"/>
                  </a:ext>
                </a:extLst>
              </a:tr>
              <a:tr h="304004">
                <a:tc>
                  <a:txBody>
                    <a:bodyPr/>
                    <a:lstStyle/>
                    <a:p>
                      <a:pPr algn="l" fontAlgn="b"/>
                      <a:r>
                        <a:rPr lang="ru-RU" sz="1600" i="1" u="none" strike="noStrike" dirty="0">
                          <a:latin typeface="Calibri" pitchFamily="34" charset="0"/>
                        </a:rPr>
                        <a:t>НАЦИОНАЛЬНАЯ ЭКОНОМИКА</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04</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30630,3</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31306,2</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33263,8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34005,8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3"/>
                  </a:ext>
                </a:extLst>
              </a:tr>
              <a:tr h="372860">
                <a:tc>
                  <a:txBody>
                    <a:bodyPr/>
                    <a:lstStyle/>
                    <a:p>
                      <a:pPr algn="l" fontAlgn="b"/>
                      <a:r>
                        <a:rPr lang="ru-RU" sz="1600" i="1" u="none" strike="noStrike" dirty="0">
                          <a:latin typeface="Calibri" pitchFamily="34" charset="0"/>
                        </a:rPr>
                        <a:t>ЖИЛИЩНО-КОММУНАЛЬНОЕ ХОЗЯЙСТВО</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05</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141798,1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782472,1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19010,6</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1532,1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4"/>
                  </a:ext>
                </a:extLst>
              </a:tr>
              <a:tr h="304004">
                <a:tc>
                  <a:txBody>
                    <a:bodyPr/>
                    <a:lstStyle/>
                    <a:p>
                      <a:pPr algn="l" fontAlgn="b"/>
                      <a:r>
                        <a:rPr lang="ru-RU" sz="1600" i="1" u="none" strike="noStrike" dirty="0">
                          <a:latin typeface="Calibri" pitchFamily="34" charset="0"/>
                        </a:rPr>
                        <a:t>ОХРАНА ОКРУЖАЮЩЕЙ СРЕДЫ</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06</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3524,6</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22299,5</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2969,6</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1032,9</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5"/>
                  </a:ext>
                </a:extLst>
              </a:tr>
              <a:tr h="304004">
                <a:tc>
                  <a:txBody>
                    <a:bodyPr/>
                    <a:lstStyle/>
                    <a:p>
                      <a:pPr algn="l" fontAlgn="b"/>
                      <a:r>
                        <a:rPr lang="ru-RU" sz="1600" i="1" u="none" strike="noStrike" dirty="0">
                          <a:latin typeface="Calibri" pitchFamily="34" charset="0"/>
                        </a:rPr>
                        <a:t>ОБРАЗОВАНИЕ</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07</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315293,8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437133,3</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645705,5</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352438,6</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6"/>
                  </a:ext>
                </a:extLst>
              </a:tr>
              <a:tr h="304004">
                <a:tc>
                  <a:txBody>
                    <a:bodyPr/>
                    <a:lstStyle/>
                    <a:p>
                      <a:pPr algn="l" fontAlgn="b"/>
                      <a:r>
                        <a:rPr lang="ru-RU" sz="1600" i="1" u="none" strike="noStrike" dirty="0">
                          <a:latin typeface="Calibri" pitchFamily="34" charset="0"/>
                        </a:rPr>
                        <a:t>КУЛЬТУРА, КИНЕМАТОГРАФИЯ</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47181,8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56039,2</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52371,6</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51299,2</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7"/>
                  </a:ext>
                </a:extLst>
              </a:tr>
              <a:tr h="304004">
                <a:tc>
                  <a:txBody>
                    <a:bodyPr/>
                    <a:lstStyle/>
                    <a:p>
                      <a:pPr algn="l" fontAlgn="b"/>
                      <a:r>
                        <a:rPr lang="ru-RU" sz="1600" i="1" u="none" strike="noStrike" dirty="0">
                          <a:latin typeface="Calibri" pitchFamily="34" charset="0"/>
                        </a:rPr>
                        <a:t>ЗДРАВООХРАНЕНИЕ</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09</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705,7</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897,7</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897,7</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897,7</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8"/>
                  </a:ext>
                </a:extLst>
              </a:tr>
              <a:tr h="304004">
                <a:tc>
                  <a:txBody>
                    <a:bodyPr/>
                    <a:lstStyle/>
                    <a:p>
                      <a:pPr algn="l" fontAlgn="b"/>
                      <a:r>
                        <a:rPr lang="ru-RU" sz="1600" i="1" u="none" strike="noStrike" dirty="0">
                          <a:latin typeface="Calibri" pitchFamily="34" charset="0"/>
                        </a:rPr>
                        <a:t>СОЦИАЛЬНАЯ ПОЛИТИКА</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10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11488,1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9126,9</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12622,5</a:t>
                      </a: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9149,8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09"/>
                  </a:ext>
                </a:extLst>
              </a:tr>
              <a:tr h="304004">
                <a:tc>
                  <a:txBody>
                    <a:bodyPr/>
                    <a:lstStyle/>
                    <a:p>
                      <a:pPr algn="l" fontAlgn="b"/>
                      <a:r>
                        <a:rPr lang="ru-RU" sz="1600" i="1" u="none" strike="noStrike" dirty="0">
                          <a:latin typeface="Calibri" pitchFamily="34" charset="0"/>
                        </a:rPr>
                        <a:t>ФИЗИЧЕСКАЯ КУЛЬТУРА И СПОРТ</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11</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00</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10222,4</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19912,7</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22435,2</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14898,4</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10"/>
                  </a:ext>
                </a:extLst>
              </a:tr>
              <a:tr h="304004">
                <a:tc>
                  <a:txBody>
                    <a:bodyPr/>
                    <a:lstStyle/>
                    <a:p>
                      <a:pPr algn="l" fontAlgn="b"/>
                      <a:r>
                        <a:rPr lang="ru-RU" sz="1600" i="1" u="none" strike="noStrike" dirty="0">
                          <a:latin typeface="Calibri" pitchFamily="34" charset="0"/>
                        </a:rPr>
                        <a:t>СРЕДСТВА МАССОВОЙ ИНФОРМАЦИИ</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12</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1500,0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700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700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700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11"/>
                  </a:ext>
                </a:extLst>
              </a:tr>
              <a:tr h="599013">
                <a:tc>
                  <a:txBody>
                    <a:bodyPr/>
                    <a:lstStyle/>
                    <a:p>
                      <a:pPr algn="l" fontAlgn="b"/>
                      <a:r>
                        <a:rPr lang="ru-RU" sz="1600" i="1" u="none" strike="noStrike" dirty="0">
                          <a:latin typeface="Calibri" pitchFamily="34" charset="0"/>
                        </a:rPr>
                        <a:t>МЕЖБЮДЖЕТНЫЕ ТРАНСФЕРТЫ БЮДЖЕТАМ ПОСЕЛЕНИЙ</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14</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dirty="0">
                          <a:latin typeface="Calibri" pitchFamily="34" charset="0"/>
                        </a:rPr>
                        <a:t>00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102209,8</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24983,1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25049,1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25131,1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13"/>
                  </a:ext>
                </a:extLst>
              </a:tr>
              <a:tr h="192844">
                <a:tc>
                  <a:txBody>
                    <a:bodyPr/>
                    <a:lstStyle/>
                    <a:p>
                      <a:pPr algn="l" fontAlgn="b"/>
                      <a:r>
                        <a:rPr lang="ru-RU" sz="1600" i="1" u="none" strike="noStrike" dirty="0">
                          <a:latin typeface="Calibri" pitchFamily="34" charset="0"/>
                        </a:rPr>
                        <a:t>УСЛОВНО УТВЕРЖДАЕМЫЕ РАСХОДЫ</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 </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i="1" u="none" strike="noStrike">
                          <a:latin typeface="Calibri" pitchFamily="34" charset="0"/>
                        </a:rPr>
                        <a:t> </a:t>
                      </a:r>
                      <a:endParaRPr lang="ru-RU" sz="1600" b="0" i="1" u="none" strike="noStrike">
                        <a:latin typeface="Calibri" pitchFamily="34" charset="0"/>
                      </a:endParaRPr>
                    </a:p>
                  </a:txBody>
                  <a:tcPr marL="5576" marR="5576" marT="5576" marB="0" anchor="ctr">
                    <a:solidFill>
                      <a:schemeClr val="accent1">
                        <a:lumMod val="20000"/>
                        <a:lumOff val="80000"/>
                      </a:schemeClr>
                    </a:solidFill>
                  </a:tcPr>
                </a:tc>
                <a:tc>
                  <a:txBody>
                    <a:bodyPr/>
                    <a:lstStyle/>
                    <a:p>
                      <a:pPr algn="ctr" fontAlgn="b"/>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0</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8884,3</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0" i="1" u="none" strike="noStrike" dirty="0" smtClean="0">
                          <a:latin typeface="Calibri" pitchFamily="34" charset="0"/>
                        </a:rPr>
                        <a:t>17552,1</a:t>
                      </a:r>
                      <a:endParaRPr lang="ru-RU" sz="1600" b="0"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14"/>
                  </a:ext>
                </a:extLst>
              </a:tr>
              <a:tr h="443493">
                <a:tc>
                  <a:txBody>
                    <a:bodyPr/>
                    <a:lstStyle/>
                    <a:p>
                      <a:pPr algn="l" fontAlgn="b"/>
                      <a:r>
                        <a:rPr lang="ru-RU" sz="1600" b="1" i="1" u="none" strike="noStrike" dirty="0">
                          <a:latin typeface="Calibri" pitchFamily="34" charset="0"/>
                        </a:rPr>
                        <a:t>ИТОГО РАСХОДОВ:</a:t>
                      </a:r>
                    </a:p>
                  </a:txBody>
                  <a:tcPr marL="5576" marR="5576" marT="5576" marB="0" anchor="ctr">
                    <a:solidFill>
                      <a:schemeClr val="accent1">
                        <a:lumMod val="20000"/>
                        <a:lumOff val="80000"/>
                      </a:schemeClr>
                    </a:solidFill>
                  </a:tcPr>
                </a:tc>
                <a:tc>
                  <a:txBody>
                    <a:bodyPr/>
                    <a:lstStyle/>
                    <a:p>
                      <a:pPr algn="ctr" fontAlgn="b"/>
                      <a:r>
                        <a:rPr lang="ru-RU" sz="1600" b="1" i="1" u="none" strike="noStrike" dirty="0">
                          <a:latin typeface="Calibri" pitchFamily="34" charset="0"/>
                        </a:rPr>
                        <a:t> </a:t>
                      </a:r>
                    </a:p>
                  </a:txBody>
                  <a:tcPr marL="5576" marR="5576" marT="5576" marB="0" anchor="ctr">
                    <a:solidFill>
                      <a:schemeClr val="accent1">
                        <a:lumMod val="20000"/>
                        <a:lumOff val="80000"/>
                      </a:schemeClr>
                    </a:solidFill>
                  </a:tcPr>
                </a:tc>
                <a:tc>
                  <a:txBody>
                    <a:bodyPr/>
                    <a:lstStyle/>
                    <a:p>
                      <a:pPr algn="ctr" fontAlgn="b"/>
                      <a:r>
                        <a:rPr lang="ru-RU" sz="1600" b="1" i="1" u="none" strike="noStrike" dirty="0">
                          <a:latin typeface="Calibri" pitchFamily="34" charset="0"/>
                        </a:rPr>
                        <a:t> </a:t>
                      </a:r>
                    </a:p>
                  </a:txBody>
                  <a:tcPr marL="5576" marR="5576" marT="5576" marB="0" anchor="ctr">
                    <a:solidFill>
                      <a:schemeClr val="accent1">
                        <a:lumMod val="20000"/>
                        <a:lumOff val="80000"/>
                      </a:schemeClr>
                    </a:solidFill>
                  </a:tcPr>
                </a:tc>
                <a:tc>
                  <a:txBody>
                    <a:bodyPr/>
                    <a:lstStyle/>
                    <a:p>
                      <a:pPr algn="ctr" fontAlgn="b"/>
                      <a:r>
                        <a:rPr lang="ru-RU" sz="1600" b="1" i="1" u="none" strike="noStrike" dirty="0" smtClean="0">
                          <a:latin typeface="Calibri" pitchFamily="34" charset="0"/>
                        </a:rPr>
                        <a:t>753083,0</a:t>
                      </a:r>
                      <a:endParaRPr lang="ru-RU" sz="1600" b="1"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1" i="1" u="none" strike="noStrike" dirty="0" smtClean="0">
                          <a:latin typeface="Calibri" pitchFamily="34" charset="0"/>
                        </a:rPr>
                        <a:t>1483968,3</a:t>
                      </a:r>
                      <a:endParaRPr lang="ru-RU" sz="1600" b="1"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1" i="1" u="none" strike="noStrike" dirty="0" smtClean="0">
                          <a:latin typeface="Calibri" pitchFamily="34" charset="0"/>
                        </a:rPr>
                        <a:t>914972,9</a:t>
                      </a:r>
                      <a:endParaRPr lang="ru-RU" sz="1600" b="1" i="1" u="none" strike="noStrike" dirty="0">
                        <a:latin typeface="Calibri" pitchFamily="34" charset="0"/>
                      </a:endParaRPr>
                    </a:p>
                  </a:txBody>
                  <a:tcPr marL="5576" marR="5576" marT="5576" marB="0" anchor="ctr">
                    <a:solidFill>
                      <a:schemeClr val="accent1">
                        <a:lumMod val="20000"/>
                        <a:lumOff val="80000"/>
                      </a:schemeClr>
                    </a:solidFill>
                  </a:tcPr>
                </a:tc>
                <a:tc>
                  <a:txBody>
                    <a:bodyPr/>
                    <a:lstStyle/>
                    <a:p>
                      <a:pPr algn="ctr" fontAlgn="b"/>
                      <a:r>
                        <a:rPr lang="ru-RU" sz="1600" b="1" i="1" u="none" strike="noStrike" dirty="0" smtClean="0">
                          <a:latin typeface="Calibri" pitchFamily="34" charset="0"/>
                        </a:rPr>
                        <a:t>598565,4</a:t>
                      </a:r>
                      <a:endParaRPr lang="ru-RU" sz="1600" b="1" i="1" u="none" strike="noStrike" dirty="0">
                        <a:latin typeface="Calibri" pitchFamily="34" charset="0"/>
                      </a:endParaRPr>
                    </a:p>
                  </a:txBody>
                  <a:tcPr marL="5576" marR="5576" marT="5576" marB="0" anchor="ctr">
                    <a:solidFill>
                      <a:schemeClr val="accent1">
                        <a:lumMod val="20000"/>
                        <a:lumOff val="80000"/>
                      </a:schemeClr>
                    </a:solidFill>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14"/>
          <p:cNvGraphicFramePr/>
          <p:nvPr/>
        </p:nvGraphicFramePr>
        <p:xfrm>
          <a:off x="0" y="2780358"/>
          <a:ext cx="4572000" cy="4077642"/>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0" y="0"/>
            <a:ext cx="9144000" cy="1143000"/>
          </a:xfrm>
        </p:spPr>
        <p:txBody>
          <a:bodyPr>
            <a:normAutofit/>
          </a:bodyPr>
          <a:lstStyle/>
          <a:p>
            <a:r>
              <a:rPr lang="ru-RU" sz="2800" i="1" dirty="0" smtClean="0">
                <a:solidFill>
                  <a:schemeClr val="accent1">
                    <a:lumMod val="75000"/>
                  </a:schemeClr>
                </a:solidFill>
                <a:effectLst/>
                <a:latin typeface="Arial Black" pitchFamily="34" charset="0"/>
              </a:rPr>
              <a:t>Структура расходов районного бюджета </a:t>
            </a:r>
            <a:br>
              <a:rPr lang="ru-RU" sz="2800" i="1" dirty="0" smtClean="0">
                <a:solidFill>
                  <a:schemeClr val="accent1">
                    <a:lumMod val="75000"/>
                  </a:schemeClr>
                </a:solidFill>
                <a:effectLst/>
                <a:latin typeface="Arial Black" pitchFamily="34" charset="0"/>
              </a:rPr>
            </a:br>
            <a:r>
              <a:rPr lang="ru-RU" sz="2800" i="1" dirty="0" smtClean="0">
                <a:solidFill>
                  <a:schemeClr val="accent1">
                    <a:lumMod val="75000"/>
                  </a:schemeClr>
                </a:solidFill>
                <a:effectLst/>
                <a:latin typeface="Arial Black" pitchFamily="34" charset="0"/>
              </a:rPr>
              <a:t>по муниципальным программам</a:t>
            </a:r>
            <a:endParaRPr lang="ru-RU" sz="2800" i="1" dirty="0">
              <a:solidFill>
                <a:schemeClr val="accent1">
                  <a:lumMod val="75000"/>
                </a:schemeClr>
              </a:solidFill>
              <a:effectLst/>
              <a:latin typeface="Arial Black" pitchFamily="34" charset="0"/>
            </a:endParaRPr>
          </a:p>
        </p:txBody>
      </p:sp>
      <p:sp>
        <p:nvSpPr>
          <p:cNvPr id="4" name="Скругленный прямоугольник 3"/>
          <p:cNvSpPr/>
          <p:nvPr/>
        </p:nvSpPr>
        <p:spPr>
          <a:xfrm>
            <a:off x="357158" y="1357298"/>
            <a:ext cx="3643338" cy="12144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2022 год </a:t>
            </a:r>
          </a:p>
          <a:p>
            <a:pPr algn="ctr"/>
            <a:r>
              <a:rPr lang="ru-RU" dirty="0" smtClean="0">
                <a:solidFill>
                  <a:schemeClr val="accent2">
                    <a:lumMod val="50000"/>
                  </a:schemeClr>
                </a:solidFill>
              </a:rPr>
              <a:t>8 муниципальных программ </a:t>
            </a:r>
            <a:r>
              <a:rPr lang="ru-RU" dirty="0" smtClean="0">
                <a:solidFill>
                  <a:srgbClr val="FF0000"/>
                </a:solidFill>
              </a:rPr>
              <a:t>99,7</a:t>
            </a:r>
            <a:r>
              <a:rPr lang="ru-RU" dirty="0" smtClean="0">
                <a:solidFill>
                  <a:schemeClr val="accent2">
                    <a:lumMod val="50000"/>
                  </a:schemeClr>
                </a:solidFill>
              </a:rPr>
              <a:t> </a:t>
            </a:r>
            <a:r>
              <a:rPr lang="ru-RU" dirty="0" smtClean="0">
                <a:solidFill>
                  <a:srgbClr val="FF0000"/>
                </a:solidFill>
              </a:rPr>
              <a:t>%  </a:t>
            </a:r>
            <a:r>
              <a:rPr lang="ru-RU" dirty="0" smtClean="0">
                <a:solidFill>
                  <a:schemeClr val="accent2">
                    <a:lumMod val="50000"/>
                  </a:schemeClr>
                </a:solidFill>
              </a:rPr>
              <a:t>от объема расходов</a:t>
            </a:r>
            <a:endParaRPr lang="ru-RU" dirty="0">
              <a:solidFill>
                <a:schemeClr val="accent2">
                  <a:lumMod val="50000"/>
                </a:schemeClr>
              </a:solidFill>
            </a:endParaRPr>
          </a:p>
        </p:txBody>
      </p:sp>
      <p:sp>
        <p:nvSpPr>
          <p:cNvPr id="5" name="Стрелка вправо 4"/>
          <p:cNvSpPr/>
          <p:nvPr/>
        </p:nvSpPr>
        <p:spPr>
          <a:xfrm>
            <a:off x="4143372" y="17144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5286380" y="1357298"/>
            <a:ext cx="3500462" cy="121444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2023 год</a:t>
            </a:r>
          </a:p>
          <a:p>
            <a:pPr algn="ctr"/>
            <a:r>
              <a:rPr lang="ru-RU" dirty="0" smtClean="0">
                <a:solidFill>
                  <a:schemeClr val="accent2">
                    <a:lumMod val="50000"/>
                  </a:schemeClr>
                </a:solidFill>
              </a:rPr>
              <a:t>8 муниципальных программ </a:t>
            </a:r>
          </a:p>
          <a:p>
            <a:pPr algn="ctr"/>
            <a:r>
              <a:rPr lang="ru-RU" dirty="0" smtClean="0">
                <a:solidFill>
                  <a:srgbClr val="FF0000"/>
                </a:solidFill>
              </a:rPr>
              <a:t>99,9 % </a:t>
            </a:r>
            <a:r>
              <a:rPr lang="ru-RU" dirty="0" smtClean="0">
                <a:solidFill>
                  <a:schemeClr val="accent2">
                    <a:lumMod val="50000"/>
                  </a:schemeClr>
                </a:solidFill>
              </a:rPr>
              <a:t>от объема расходов</a:t>
            </a:r>
            <a:endParaRPr lang="ru-RU" dirty="0">
              <a:solidFill>
                <a:schemeClr val="accent2">
                  <a:lumMod val="50000"/>
                </a:schemeClr>
              </a:solidFill>
            </a:endParaRPr>
          </a:p>
        </p:txBody>
      </p:sp>
      <p:sp>
        <p:nvSpPr>
          <p:cNvPr id="8" name="TextBox 7"/>
          <p:cNvSpPr txBox="1"/>
          <p:nvPr/>
        </p:nvSpPr>
        <p:spPr>
          <a:xfrm>
            <a:off x="2214546" y="4500570"/>
            <a:ext cx="184731" cy="369332"/>
          </a:xfrm>
          <a:prstGeom prst="rect">
            <a:avLst/>
          </a:prstGeom>
          <a:noFill/>
        </p:spPr>
        <p:txBody>
          <a:bodyPr wrap="none" rtlCol="0">
            <a:spAutoFit/>
          </a:bodyPr>
          <a:lstStyle/>
          <a:p>
            <a:endParaRPr lang="ru-RU" dirty="0"/>
          </a:p>
        </p:txBody>
      </p:sp>
      <p:sp>
        <p:nvSpPr>
          <p:cNvPr id="9" name="TextBox 8"/>
          <p:cNvSpPr txBox="1"/>
          <p:nvPr/>
        </p:nvSpPr>
        <p:spPr>
          <a:xfrm>
            <a:off x="1115616" y="3284984"/>
            <a:ext cx="1175322" cy="369332"/>
          </a:xfrm>
          <a:prstGeom prst="rect">
            <a:avLst/>
          </a:prstGeom>
          <a:noFill/>
        </p:spPr>
        <p:txBody>
          <a:bodyPr wrap="none" rtlCol="0">
            <a:spAutoFit/>
          </a:bodyPr>
          <a:lstStyle/>
          <a:p>
            <a:r>
              <a:rPr lang="ru-RU" b="1" dirty="0" smtClean="0"/>
              <a:t>2023 год</a:t>
            </a:r>
            <a:endParaRPr lang="ru-RU" b="1" dirty="0"/>
          </a:p>
        </p:txBody>
      </p:sp>
      <p:sp>
        <p:nvSpPr>
          <p:cNvPr id="10" name="Прямоугольник с двумя вырезанными противолежащими углами 9"/>
          <p:cNvSpPr/>
          <p:nvPr/>
        </p:nvSpPr>
        <p:spPr>
          <a:xfrm>
            <a:off x="4499992" y="2996952"/>
            <a:ext cx="4357718" cy="3500462"/>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solidFill>
                  <a:schemeClr val="tx1"/>
                </a:solidFill>
              </a:rPr>
              <a:t>Детализация структуры расходов муниципальных </a:t>
            </a:r>
          </a:p>
          <a:p>
            <a:pPr algn="ctr"/>
            <a:r>
              <a:rPr lang="ru-RU" i="1" dirty="0" smtClean="0">
                <a:solidFill>
                  <a:schemeClr val="tx1"/>
                </a:solidFill>
              </a:rPr>
              <a:t>программ в 2023 году, тыс. руб.</a:t>
            </a:r>
          </a:p>
          <a:p>
            <a:pPr algn="ctr"/>
            <a:endParaRPr lang="ru-RU" i="1" dirty="0" smtClean="0">
              <a:solidFill>
                <a:schemeClr val="tx1"/>
              </a:solidFill>
            </a:endParaRPr>
          </a:p>
          <a:p>
            <a:r>
              <a:rPr lang="ru-RU" i="1" dirty="0" smtClean="0">
                <a:solidFill>
                  <a:schemeClr val="tx1"/>
                </a:solidFill>
              </a:rPr>
              <a:t>МП социальной сферы </a:t>
            </a:r>
            <a:r>
              <a:rPr lang="ru-RU" i="1" dirty="0" smtClean="0">
                <a:solidFill>
                  <a:srgbClr val="FF0000"/>
                </a:solidFill>
              </a:rPr>
              <a:t>458086,6</a:t>
            </a:r>
          </a:p>
          <a:p>
            <a:r>
              <a:rPr lang="ru-RU" i="1" dirty="0" smtClean="0">
                <a:solidFill>
                  <a:schemeClr val="tx1"/>
                </a:solidFill>
              </a:rPr>
              <a:t>МП жилищно-коммунального и дорожного </a:t>
            </a:r>
            <a:r>
              <a:rPr lang="ru-RU" i="1" dirty="0" err="1" smtClean="0">
                <a:solidFill>
                  <a:schemeClr val="tx1"/>
                </a:solidFill>
              </a:rPr>
              <a:t>хоз-ва</a:t>
            </a:r>
            <a:r>
              <a:rPr lang="ru-RU" i="1" dirty="0" smtClean="0">
                <a:solidFill>
                  <a:schemeClr val="tx1"/>
                </a:solidFill>
              </a:rPr>
              <a:t>  </a:t>
            </a:r>
            <a:r>
              <a:rPr lang="ru-RU" i="1" dirty="0" smtClean="0">
                <a:solidFill>
                  <a:srgbClr val="FF0000"/>
                </a:solidFill>
              </a:rPr>
              <a:t>832535,9</a:t>
            </a:r>
            <a:r>
              <a:rPr lang="ru-RU" i="1" dirty="0" smtClean="0">
                <a:solidFill>
                  <a:schemeClr val="tx1"/>
                </a:solidFill>
              </a:rPr>
              <a:t> Муниципальные программы , направленные на социально экономическое развитие района </a:t>
            </a:r>
            <a:r>
              <a:rPr lang="ru-RU" i="1" dirty="0" smtClean="0">
                <a:solidFill>
                  <a:srgbClr val="FF0000"/>
                </a:solidFill>
              </a:rPr>
              <a:t>191956,5</a:t>
            </a:r>
            <a:endParaRPr lang="ru-RU" dirty="0">
              <a:solidFill>
                <a:srgbClr val="FF0000"/>
              </a:solidFill>
            </a:endParaRPr>
          </a:p>
        </p:txBody>
      </p:sp>
      <p:sp>
        <p:nvSpPr>
          <p:cNvPr id="11" name="Прямоугольник 10"/>
          <p:cNvSpPr/>
          <p:nvPr/>
        </p:nvSpPr>
        <p:spPr>
          <a:xfrm>
            <a:off x="4716016" y="4437112"/>
            <a:ext cx="142876" cy="214314"/>
          </a:xfrm>
          <a:prstGeom prst="rect">
            <a:avLst/>
          </a:prstGeom>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процесс 11"/>
          <p:cNvSpPr/>
          <p:nvPr/>
        </p:nvSpPr>
        <p:spPr>
          <a:xfrm>
            <a:off x="4716016" y="4725144"/>
            <a:ext cx="142876" cy="214314"/>
          </a:xfrm>
          <a:prstGeom prst="flowChartProcess">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716016" y="5229200"/>
            <a:ext cx="142876" cy="214314"/>
          </a:xfrm>
          <a:prstGeom prst="rect">
            <a:avLst/>
          </a:prstGeom>
          <a:solidFill>
            <a:srgbClr val="FF0000"/>
          </a:solidFill>
          <a:ln>
            <a:solidFill>
              <a:srgbClr val="DF332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gtEl>
                                      </p:cBhvr>
                                    </p:animEffect>
                                  </p:childTnLst>
                                </p:cTn>
                              </p:par>
                            </p:childTnLst>
                          </p:cTn>
                        </p:par>
                        <p:par>
                          <p:cTn id="19" fill="hold">
                            <p:stCondLst>
                              <p:cond delay="1500"/>
                            </p:stCondLst>
                            <p:childTnLst>
                              <p:par>
                                <p:cTn id="20" presetID="54" presetClass="entr" presetSubtype="0" ac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strVal val="#ppt_w*0.05"/>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anim calcmode="lin" valueType="num">
                                      <p:cBhvr>
                                        <p:cTn id="24" dur="500" fill="hold"/>
                                        <p:tgtEl>
                                          <p:spTgt spid="5"/>
                                        </p:tgtEl>
                                        <p:attrNameLst>
                                          <p:attrName>ppt_x</p:attrName>
                                        </p:attrNameLst>
                                      </p:cBhvr>
                                      <p:tavLst>
                                        <p:tav tm="0">
                                          <p:val>
                                            <p:strVal val="#ppt_x-.2"/>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Effect transition="in" filter="fade">
                                      <p:cBhvr>
                                        <p:cTn id="26" dur="500"/>
                                        <p:tgtEl>
                                          <p:spTgt spid="5"/>
                                        </p:tgtEl>
                                      </p:cBhvr>
                                    </p:animEffect>
                                  </p:childTnLst>
                                </p:cTn>
                              </p:par>
                            </p:childTnLst>
                          </p:cTn>
                        </p:par>
                        <p:par>
                          <p:cTn id="27" fill="hold">
                            <p:stCondLst>
                              <p:cond delay="2000"/>
                            </p:stCondLst>
                            <p:childTnLst>
                              <p:par>
                                <p:cTn id="28" presetID="25"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3" dur="1000" fill="hold"/>
                                        <p:tgtEl>
                                          <p:spTgt spid="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9"/>
                                        </p:tgtEl>
                                      </p:cBhvr>
                                    </p:animEffect>
                                  </p:childTnLst>
                                </p:cTn>
                              </p:par>
                              <p:par>
                                <p:cTn id="58" presetID="25"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3" dur="1000" fill="hold"/>
                                        <p:tgtEl>
                                          <p:spTgt spid="11"/>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1"/>
                                        </p:tgtEl>
                                      </p:cBhvr>
                                    </p:animEffect>
                                  </p:childTnLst>
                                </p:cTn>
                              </p:par>
                              <p:par>
                                <p:cTn id="68" presetID="25"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3" dur="1000" fill="hold"/>
                                        <p:tgtEl>
                                          <p:spTgt spid="12"/>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2"/>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3" dur="1000" fill="hold"/>
                                        <p:tgtEl>
                                          <p:spTgt spid="13"/>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9" grpId="0"/>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571504"/>
          </a:xfrm>
        </p:spPr>
        <p:txBody>
          <a:bodyPr>
            <a:noAutofit/>
          </a:bodyPr>
          <a:lstStyle/>
          <a:p>
            <a:r>
              <a:rPr lang="ru-RU" sz="2000" i="1" dirty="0" smtClean="0">
                <a:solidFill>
                  <a:schemeClr val="accent1">
                    <a:lumMod val="75000"/>
                  </a:schemeClr>
                </a:solidFill>
                <a:effectLst/>
                <a:latin typeface="Calibri" pitchFamily="34" charset="0"/>
                <a:cs typeface="Times New Roman" pitchFamily="18" charset="0"/>
              </a:rPr>
              <a:t>Расходы районного бюджета по муниципальным программам </a:t>
            </a:r>
            <a:br>
              <a:rPr lang="ru-RU" sz="2000" i="1" dirty="0" smtClean="0">
                <a:solidFill>
                  <a:schemeClr val="accent1">
                    <a:lumMod val="75000"/>
                  </a:schemeClr>
                </a:solidFill>
                <a:effectLst/>
                <a:latin typeface="Calibri" pitchFamily="34" charset="0"/>
                <a:cs typeface="Times New Roman" pitchFamily="18" charset="0"/>
              </a:rPr>
            </a:br>
            <a:r>
              <a:rPr lang="ru-RU" sz="2000" i="1" dirty="0" smtClean="0">
                <a:solidFill>
                  <a:schemeClr val="accent1">
                    <a:lumMod val="75000"/>
                  </a:schemeClr>
                </a:solidFill>
                <a:effectLst/>
                <a:latin typeface="Calibri" pitchFamily="34" charset="0"/>
                <a:cs typeface="Times New Roman" pitchFamily="18" charset="0"/>
              </a:rPr>
              <a:t>2023-2025 годы, тыс. руб.</a:t>
            </a:r>
            <a:endParaRPr lang="ru-RU" sz="2000" i="1" dirty="0">
              <a:solidFill>
                <a:schemeClr val="accent1">
                  <a:lumMod val="75000"/>
                </a:schemeClr>
              </a:solidFill>
              <a:effectLst/>
              <a:latin typeface="Calibri" pitchFamily="34" charset="0"/>
              <a:cs typeface="Times New Roman" pitchFamily="18" charset="0"/>
            </a:endParaRPr>
          </a:p>
        </p:txBody>
      </p:sp>
      <p:graphicFrame>
        <p:nvGraphicFramePr>
          <p:cNvPr id="4" name="Таблица 3"/>
          <p:cNvGraphicFramePr>
            <a:graphicFrameLocks noGrp="1"/>
          </p:cNvGraphicFramePr>
          <p:nvPr/>
        </p:nvGraphicFramePr>
        <p:xfrm>
          <a:off x="0" y="785794"/>
          <a:ext cx="9144000" cy="6072205"/>
        </p:xfrm>
        <a:graphic>
          <a:graphicData uri="http://schemas.openxmlformats.org/drawingml/2006/table">
            <a:tbl>
              <a:tblPr>
                <a:tableStyleId>{B301B821-A1FF-4177-AEE7-76D212191A09}</a:tableStyleId>
              </a:tblPr>
              <a:tblGrid>
                <a:gridCol w="6220918">
                  <a:extLst>
                    <a:ext uri="{9D8B030D-6E8A-4147-A177-3AD203B41FA5}">
                      <a16:colId xmlns:a16="http://schemas.microsoft.com/office/drawing/2014/main" val="20000"/>
                    </a:ext>
                  </a:extLst>
                </a:gridCol>
                <a:gridCol w="1049312">
                  <a:extLst>
                    <a:ext uri="{9D8B030D-6E8A-4147-A177-3AD203B41FA5}">
                      <a16:colId xmlns:a16="http://schemas.microsoft.com/office/drawing/2014/main" val="20001"/>
                    </a:ext>
                  </a:extLst>
                </a:gridCol>
                <a:gridCol w="955297">
                  <a:extLst>
                    <a:ext uri="{9D8B030D-6E8A-4147-A177-3AD203B41FA5}">
                      <a16:colId xmlns:a16="http://schemas.microsoft.com/office/drawing/2014/main" val="20002"/>
                    </a:ext>
                  </a:extLst>
                </a:gridCol>
                <a:gridCol w="918473">
                  <a:extLst>
                    <a:ext uri="{9D8B030D-6E8A-4147-A177-3AD203B41FA5}">
                      <a16:colId xmlns:a16="http://schemas.microsoft.com/office/drawing/2014/main" val="20003"/>
                    </a:ext>
                  </a:extLst>
                </a:gridCol>
              </a:tblGrid>
              <a:tr h="617354">
                <a:tc>
                  <a:txBody>
                    <a:bodyPr/>
                    <a:lstStyle/>
                    <a:p>
                      <a:pPr algn="ctr" fontAlgn="ctr"/>
                      <a:r>
                        <a:rPr lang="ru-RU" sz="1200" i="1" u="none" strike="noStrike" dirty="0"/>
                        <a:t>Наименование</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tc>
                  <a:txBody>
                    <a:bodyPr/>
                    <a:lstStyle/>
                    <a:p>
                      <a:pPr algn="ctr" fontAlgn="ctr"/>
                      <a:r>
                        <a:rPr lang="ru-RU" sz="1200" i="1" u="none" strike="noStrike" dirty="0"/>
                        <a:t>Прогноз </a:t>
                      </a:r>
                      <a:endParaRPr lang="ru-RU" sz="1200" i="1" u="none" strike="noStrike" dirty="0" smtClean="0"/>
                    </a:p>
                    <a:p>
                      <a:pPr algn="ctr" fontAlgn="ctr"/>
                      <a:r>
                        <a:rPr lang="ru-RU" sz="1200" i="1" u="none" strike="noStrike" dirty="0" smtClean="0"/>
                        <a:t>на 2023 </a:t>
                      </a:r>
                      <a:r>
                        <a:rPr lang="ru-RU" sz="1200" i="1" u="none" strike="noStrike" dirty="0"/>
                        <a:t>год</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tc>
                  <a:txBody>
                    <a:bodyPr/>
                    <a:lstStyle/>
                    <a:p>
                      <a:pPr algn="ctr" fontAlgn="ctr"/>
                      <a:r>
                        <a:rPr lang="ru-RU" sz="1200" i="1" u="none" strike="noStrike" dirty="0"/>
                        <a:t>Прогноз </a:t>
                      </a:r>
                      <a:endParaRPr lang="ru-RU" sz="1200" i="1" u="none" strike="noStrike" dirty="0" smtClean="0"/>
                    </a:p>
                    <a:p>
                      <a:pPr algn="ctr" fontAlgn="ctr"/>
                      <a:r>
                        <a:rPr lang="ru-RU" sz="1200" i="1" u="none" strike="noStrike" dirty="0" smtClean="0"/>
                        <a:t>на 2024 </a:t>
                      </a:r>
                      <a:r>
                        <a:rPr lang="ru-RU" sz="1200" i="1" u="none" strike="noStrike" dirty="0"/>
                        <a:t>год</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tc>
                  <a:txBody>
                    <a:bodyPr/>
                    <a:lstStyle/>
                    <a:p>
                      <a:pPr algn="ctr" fontAlgn="ctr"/>
                      <a:r>
                        <a:rPr lang="ru-RU" sz="1200" i="1" u="none" strike="noStrike" dirty="0"/>
                        <a:t>Прогноз </a:t>
                      </a:r>
                      <a:endParaRPr lang="ru-RU" sz="1200" i="1" u="none" strike="noStrike" dirty="0" smtClean="0"/>
                    </a:p>
                    <a:p>
                      <a:pPr algn="ctr" fontAlgn="ctr"/>
                      <a:r>
                        <a:rPr lang="ru-RU" sz="1200" i="1" u="none" strike="noStrike" dirty="0" smtClean="0"/>
                        <a:t>на 2025 </a:t>
                      </a:r>
                      <a:r>
                        <a:rPr lang="ru-RU" sz="1200" i="1" u="none" strike="noStrike" dirty="0"/>
                        <a:t>год</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0"/>
                  </a:ext>
                </a:extLst>
              </a:tr>
              <a:tr h="532452">
                <a:tc>
                  <a:txBody>
                    <a:bodyPr/>
                    <a:lstStyle/>
                    <a:p>
                      <a:pPr marL="180000" algn="l" fontAlgn="ctr"/>
                      <a:r>
                        <a:rPr lang="ru-RU" sz="1200" i="1" u="none" strike="noStrike" dirty="0"/>
                        <a:t>Муниципальная программа </a:t>
                      </a:r>
                      <a:r>
                        <a:rPr lang="ru-RU" sz="1200" i="1" u="none" strike="noStrike" dirty="0" smtClean="0"/>
                        <a:t>«Социально-экономическое </a:t>
                      </a:r>
                      <a:r>
                        <a:rPr lang="ru-RU" sz="1200" i="1" u="none" strike="noStrike" dirty="0"/>
                        <a:t>развитие Кирилловского муниципального района на </a:t>
                      </a:r>
                      <a:r>
                        <a:rPr lang="ru-RU" sz="1200" i="1" u="none" strike="noStrike" dirty="0" smtClean="0"/>
                        <a:t>2017-2025 годы</a:t>
                      </a:r>
                      <a:r>
                        <a:rPr lang="ru-RU" sz="1200" i="1" u="none" strike="noStrike" dirty="0"/>
                        <a:t>»</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13039,7</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11439,5</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7966,8</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2"/>
                  </a:ext>
                </a:extLst>
              </a:tr>
              <a:tr h="673058">
                <a:tc>
                  <a:txBody>
                    <a:bodyPr/>
                    <a:lstStyle/>
                    <a:p>
                      <a:pPr marL="180000" algn="l" fontAlgn="ctr"/>
                      <a:r>
                        <a:rPr lang="ru-RU" sz="1200" i="1" u="none" strike="noStrike" dirty="0"/>
                        <a:t>Муниципальная программа "Развитие физической </a:t>
                      </a:r>
                      <a:r>
                        <a:rPr lang="ru-RU" sz="1200" i="1" u="none" strike="noStrike" dirty="0" smtClean="0"/>
                        <a:t>культуры, спорта и молодежной политики </a:t>
                      </a:r>
                      <a:r>
                        <a:rPr lang="ru-RU" sz="1200" i="1" u="none" strike="noStrike" dirty="0"/>
                        <a:t>в Кирилловском муниципальном районе на </a:t>
                      </a:r>
                      <a:r>
                        <a:rPr lang="ru-RU" sz="1200" i="1" u="none" strike="noStrike" dirty="0" smtClean="0"/>
                        <a:t>2018-2025 </a:t>
                      </a:r>
                      <a:r>
                        <a:rPr lang="ru-RU" sz="1200" i="1" u="none" strike="noStrike" dirty="0"/>
                        <a:t>годы"</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22168,2</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24627,4</a:t>
                      </a: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17028,8</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3"/>
                  </a:ext>
                </a:extLst>
              </a:tr>
              <a:tr h="617354">
                <a:tc>
                  <a:txBody>
                    <a:bodyPr/>
                    <a:lstStyle/>
                    <a:p>
                      <a:pPr marL="180000" algn="l" fontAlgn="b"/>
                      <a:r>
                        <a:rPr lang="ru-RU" sz="1200" i="1" u="none" strike="noStrike" dirty="0"/>
                        <a:t>Муниципальная программа «Сохранение и развитие культурного потенциала Кирилловского муниципального района» на </a:t>
                      </a:r>
                      <a:r>
                        <a:rPr lang="ru-RU" sz="1200" i="1" u="none" strike="noStrike" dirty="0" smtClean="0"/>
                        <a:t>2020-2025 </a:t>
                      </a:r>
                      <a:r>
                        <a:rPr lang="ru-RU" sz="1200" i="1" u="none" strike="noStrike" dirty="0"/>
                        <a:t>годы</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42554,0</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37578,2</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35679,7</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4"/>
                  </a:ext>
                </a:extLst>
              </a:tr>
              <a:tr h="538943">
                <a:tc>
                  <a:txBody>
                    <a:bodyPr/>
                    <a:lstStyle/>
                    <a:p>
                      <a:pPr marL="180000" algn="l" fontAlgn="ctr"/>
                      <a:r>
                        <a:rPr lang="ru-RU" sz="1200" i="1" u="none" strike="noStrike" dirty="0"/>
                        <a:t>Муниципальная программа "Развитие образования Кирилловского муниципального района на </a:t>
                      </a:r>
                      <a:r>
                        <a:rPr lang="ru-RU" sz="1200" i="1" u="none" strike="noStrike" dirty="0" smtClean="0"/>
                        <a:t>2017-2025 </a:t>
                      </a:r>
                      <a:r>
                        <a:rPr lang="ru-RU" sz="1200" i="1" u="none" strike="noStrike" dirty="0"/>
                        <a:t>годы"</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392194,8</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598988,8</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303521,0</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5"/>
                  </a:ext>
                </a:extLst>
              </a:tr>
              <a:tr h="617354">
                <a:tc>
                  <a:txBody>
                    <a:bodyPr/>
                    <a:lstStyle/>
                    <a:p>
                      <a:pPr marL="180000" algn="l" fontAlgn="ctr"/>
                      <a:r>
                        <a:rPr lang="ru-RU" sz="1200" i="1" u="none" strike="noStrike" dirty="0"/>
                        <a:t>Муниципальная программа «Совершенствование муниципального управления в Кирилловском муниципальном районе на </a:t>
                      </a:r>
                      <a:r>
                        <a:rPr lang="ru-RU" sz="1200" i="1" u="none" strike="noStrike" dirty="0" smtClean="0"/>
                        <a:t>2023-2027 </a:t>
                      </a:r>
                      <a:r>
                        <a:rPr lang="ru-RU" sz="1200" i="1" u="none" strike="noStrike" dirty="0"/>
                        <a:t>годы»</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89,0</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89,0</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89,0</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6"/>
                  </a:ext>
                </a:extLst>
              </a:tr>
              <a:tr h="655526">
                <a:tc>
                  <a:txBody>
                    <a:bodyPr/>
                    <a:lstStyle/>
                    <a:p>
                      <a:pPr marL="180000" algn="l" fontAlgn="b"/>
                      <a:r>
                        <a:rPr lang="ru-RU" sz="1200" i="1" u="none" strike="noStrike" dirty="0"/>
                        <a:t>Муниципальная программа "Обеспечение законности правопорядка и общественной безопасности в Кирилловском муниципальном районе на </a:t>
                      </a:r>
                      <a:r>
                        <a:rPr lang="ru-RU" sz="1200" i="1" u="none" strike="noStrike" dirty="0" smtClean="0"/>
                        <a:t>2018-2025 годы</a:t>
                      </a:r>
                      <a:r>
                        <a:rPr lang="ru-RU" sz="1200" i="1" u="none" strike="noStrike" dirty="0"/>
                        <a:t>"</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49504,5</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51657,2</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50838,2</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7"/>
                  </a:ext>
                </a:extLst>
              </a:tr>
              <a:tr h="617354">
                <a:tc>
                  <a:txBody>
                    <a:bodyPr/>
                    <a:lstStyle/>
                    <a:p>
                      <a:pPr marL="180000" algn="l" fontAlgn="b"/>
                      <a:r>
                        <a:rPr lang="ru-RU" sz="1200" i="1" u="none" strike="noStrike" dirty="0"/>
                        <a:t>Районная муниципальная программа "Обеспечение населения Кирилловского района Вологодской области доступным жильем и формирование комфортной среды проживания на </a:t>
                      </a:r>
                      <a:r>
                        <a:rPr lang="ru-RU" sz="1200" i="1" u="none" strike="noStrike" dirty="0" smtClean="0"/>
                        <a:t>2018-2025</a:t>
                      </a:r>
                      <a:r>
                        <a:rPr lang="ru-RU" sz="1200" i="1" u="none" strike="noStrike" baseline="0" dirty="0" smtClean="0"/>
                        <a:t> </a:t>
                      </a:r>
                      <a:r>
                        <a:rPr lang="ru-RU" sz="1200" i="1" u="none" strike="noStrike" dirty="0" smtClean="0"/>
                        <a:t>годы</a:t>
                      </a:r>
                      <a:r>
                        <a:rPr lang="ru-RU" sz="1200" i="1" u="none" strike="noStrike" dirty="0"/>
                        <a:t>"</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834285,3</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53501,3</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b"/>
                      <a:r>
                        <a:rPr lang="ru-RU" sz="1200" b="0" i="1" u="none" strike="noStrike" dirty="0" smtClean="0">
                          <a:solidFill>
                            <a:schemeClr val="tx1"/>
                          </a:solidFill>
                          <a:latin typeface="Times New Roman" pitchFamily="18" charset="0"/>
                          <a:cs typeface="Times New Roman" pitchFamily="18" charset="0"/>
                        </a:rPr>
                        <a:t>34828,1</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8"/>
                  </a:ext>
                </a:extLst>
              </a:tr>
              <a:tr h="701353">
                <a:tc>
                  <a:txBody>
                    <a:bodyPr/>
                    <a:lstStyle/>
                    <a:p>
                      <a:pPr marL="180000" algn="l" fontAlgn="b"/>
                      <a:r>
                        <a:rPr lang="ru-RU" sz="1200" i="1" u="none" strike="noStrike" dirty="0"/>
                        <a:t>Муниципальная программа "Управление муниципальными финансами Кирилловского муниципального района на </a:t>
                      </a:r>
                      <a:r>
                        <a:rPr lang="ru-RU" sz="1200" i="1" u="none" strike="noStrike" dirty="0" smtClean="0"/>
                        <a:t>2021-2026 </a:t>
                      </a:r>
                      <a:r>
                        <a:rPr lang="ru-RU" sz="1200" i="1" u="none" strike="noStrike" dirty="0"/>
                        <a:t>годы"</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129412,3</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ctr"/>
                      <a:r>
                        <a:rPr lang="ru-RU" sz="1200" b="0" i="1" u="none" strike="noStrike" dirty="0" smtClean="0">
                          <a:solidFill>
                            <a:schemeClr val="tx1"/>
                          </a:solidFill>
                          <a:latin typeface="Times New Roman" pitchFamily="18" charset="0"/>
                          <a:cs typeface="Times New Roman" pitchFamily="18" charset="0"/>
                        </a:rPr>
                        <a:t>127486,7</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tc>
                  <a:txBody>
                    <a:bodyPr/>
                    <a:lstStyle/>
                    <a:p>
                      <a:pPr algn="ctr" fontAlgn="b"/>
                      <a:r>
                        <a:rPr lang="ru-RU" sz="1200" b="0" i="1" u="none" strike="noStrike" dirty="0" smtClean="0">
                          <a:solidFill>
                            <a:schemeClr val="tx1"/>
                          </a:solidFill>
                          <a:latin typeface="Times New Roman" pitchFamily="18" charset="0"/>
                          <a:cs typeface="Times New Roman" pitchFamily="18" charset="0"/>
                        </a:rPr>
                        <a:t>130341,2</a:t>
                      </a:r>
                      <a:endParaRPr lang="ru-RU" sz="1200" b="0" i="1" u="none" strike="noStrike" dirty="0">
                        <a:solidFill>
                          <a:schemeClr val="tx1"/>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09"/>
                  </a:ext>
                </a:extLst>
              </a:tr>
              <a:tr h="501457">
                <a:tc>
                  <a:txBody>
                    <a:bodyPr/>
                    <a:lstStyle/>
                    <a:p>
                      <a:pPr marL="180000" algn="l" fontAlgn="ctr"/>
                      <a:r>
                        <a:rPr lang="ru-RU" sz="1200" i="1" u="none" strike="noStrike" dirty="0"/>
                        <a:t>ИТОГО ПО МУНИЦИПАЛЬНЫМ  ПРОГРАММАМ</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tc>
                  <a:txBody>
                    <a:bodyPr/>
                    <a:lstStyle/>
                    <a:p>
                      <a:pPr algn="ctr" fontAlgn="ctr"/>
                      <a:r>
                        <a:rPr lang="ru-RU" sz="1200" b="1" i="1" u="none" strike="noStrike" dirty="0" smtClean="0">
                          <a:solidFill>
                            <a:srgbClr val="000000"/>
                          </a:solidFill>
                          <a:latin typeface="Times New Roman" pitchFamily="18" charset="0"/>
                          <a:cs typeface="Times New Roman" pitchFamily="18" charset="0"/>
                        </a:rPr>
                        <a:t>1483247,8</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tc>
                  <a:txBody>
                    <a:bodyPr/>
                    <a:lstStyle/>
                    <a:p>
                      <a:pPr algn="ctr" fontAlgn="ctr"/>
                      <a:r>
                        <a:rPr lang="ru-RU" sz="1200" b="1" i="1" u="none" strike="noStrike" dirty="0" smtClean="0">
                          <a:solidFill>
                            <a:srgbClr val="000000"/>
                          </a:solidFill>
                          <a:latin typeface="Times New Roman" pitchFamily="18" charset="0"/>
                          <a:cs typeface="Times New Roman" pitchFamily="18" charset="0"/>
                        </a:rPr>
                        <a:t>905368,1</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tc>
                  <a:txBody>
                    <a:bodyPr/>
                    <a:lstStyle/>
                    <a:p>
                      <a:pPr algn="ctr" fontAlgn="ctr"/>
                      <a:r>
                        <a:rPr lang="ru-RU" sz="1200" b="1" i="1" u="none" strike="noStrike" dirty="0" smtClean="0">
                          <a:solidFill>
                            <a:srgbClr val="000000"/>
                          </a:solidFill>
                          <a:latin typeface="Times New Roman" pitchFamily="18" charset="0"/>
                          <a:cs typeface="Times New Roman" pitchFamily="18" charset="0"/>
                        </a:rPr>
                        <a:t>580292,8</a:t>
                      </a:r>
                      <a:endParaRPr lang="ru-RU" sz="1200" b="1" i="1" u="none" strike="noStrike" dirty="0">
                        <a:solidFill>
                          <a:srgbClr val="000000"/>
                        </a:solidFill>
                        <a:latin typeface="Times New Roman" pitchFamily="18" charset="0"/>
                        <a:cs typeface="Times New Roman" pitchFamily="18" charset="0"/>
                      </a:endParaRPr>
                    </a:p>
                  </a:txBody>
                  <a:tcPr marL="2526" marR="2526" marT="2526" marB="0" anchor="ct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from="(-#ppt_w/2)" to="(#ppt_x)" calcmode="lin" valueType="num">
                                      <p:cBhvr>
                                        <p:cTn id="14" dur="600" fill="hold">
                                          <p:stCondLst>
                                            <p:cond delay="0"/>
                                          </p:stCondLst>
                                        </p:cTn>
                                        <p:tgtEl>
                                          <p:spTgt spid="4"/>
                                        </p:tgtEl>
                                        <p:attrNameLst>
                                          <p:attrName>ppt_x</p:attrName>
                                        </p:attrNameLst>
                                      </p:cBhvr>
                                    </p:anim>
                                    <p:anim from="0" to="-1.0" calcmode="lin" valueType="num">
                                      <p:cBhvr>
                                        <p:cTn id="15" dur="200" decel="50000" autoRev="1" fill="hold">
                                          <p:stCondLst>
                                            <p:cond delay="600"/>
                                          </p:stCondLst>
                                        </p:cTn>
                                        <p:tgtEl>
                                          <p:spTgt spid="4"/>
                                        </p:tgtEl>
                                        <p:attrNameLst>
                                          <p:attrName>xshear</p:attrName>
                                        </p:attrNameLst>
                                      </p:cBhvr>
                                    </p:anim>
                                    <p:animScale>
                                      <p:cBhvr>
                                        <p:cTn id="16" dur="200" decel="100000" autoRev="1" fill="hold">
                                          <p:stCondLst>
                                            <p:cond delay="600"/>
                                          </p:stCondLst>
                                        </p:cTn>
                                        <p:tgtEl>
                                          <p:spTgt spid="4"/>
                                        </p:tgtEl>
                                      </p:cBhvr>
                                      <p:from x="100000" y="100000"/>
                                      <p:to x="80000" y="100000"/>
                                    </p:animScale>
                                    <p:anim by="(#ppt_h/3+#ppt_w*0.1)" calcmode="lin" valueType="num">
                                      <p:cBhvr additive="sum">
                                        <p:cTn id="17"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1000132"/>
          </a:xfrm>
        </p:spPr>
        <p:txBody>
          <a:bodyPr>
            <a:noAutofit/>
          </a:bodyPr>
          <a:lstStyle/>
          <a:p>
            <a:r>
              <a:rPr lang="ru-RU" sz="2400" i="1" dirty="0" smtClean="0">
                <a:solidFill>
                  <a:srgbClr val="C00000"/>
                </a:solidFill>
                <a:effectLst/>
                <a:latin typeface="Arial Black" pitchFamily="34" charset="0"/>
              </a:rPr>
              <a:t>Расходы районного бюджета по </a:t>
            </a:r>
            <a:r>
              <a:rPr lang="ru-RU" sz="2400" i="1" dirty="0" err="1" smtClean="0">
                <a:solidFill>
                  <a:srgbClr val="C00000"/>
                </a:solidFill>
                <a:effectLst/>
                <a:latin typeface="Arial Black" pitchFamily="34" charset="0"/>
              </a:rPr>
              <a:t>непрограммным</a:t>
            </a:r>
            <a:r>
              <a:rPr lang="ru-RU" sz="2400" i="1" dirty="0" smtClean="0">
                <a:solidFill>
                  <a:srgbClr val="C00000"/>
                </a:solidFill>
                <a:effectLst/>
                <a:latin typeface="Arial Black" pitchFamily="34" charset="0"/>
              </a:rPr>
              <a:t> направлениям на 2022-2025годы, тыс. руб.</a:t>
            </a:r>
            <a:endParaRPr lang="ru-RU" sz="2400" i="1" dirty="0">
              <a:solidFill>
                <a:srgbClr val="C00000"/>
              </a:solidFill>
              <a:effectLst/>
              <a:latin typeface="Arial Black" pitchFamily="34" charset="0"/>
            </a:endParaRPr>
          </a:p>
        </p:txBody>
      </p:sp>
      <p:graphicFrame>
        <p:nvGraphicFramePr>
          <p:cNvPr id="4" name="Таблица 3"/>
          <p:cNvGraphicFramePr>
            <a:graphicFrameLocks noGrp="1"/>
          </p:cNvGraphicFramePr>
          <p:nvPr/>
        </p:nvGraphicFramePr>
        <p:xfrm>
          <a:off x="142844" y="1285860"/>
          <a:ext cx="8786872" cy="3244093"/>
        </p:xfrm>
        <a:graphic>
          <a:graphicData uri="http://schemas.openxmlformats.org/drawingml/2006/table">
            <a:tbl>
              <a:tblPr firstRow="1" bandRow="1">
                <a:tableStyleId>{F5AB1C69-6EDB-4FF4-983F-18BD219EF322}</a:tableStyleId>
              </a:tblPr>
              <a:tblGrid>
                <a:gridCol w="3986636">
                  <a:extLst>
                    <a:ext uri="{9D8B030D-6E8A-4147-A177-3AD203B41FA5}">
                      <a16:colId xmlns:a16="http://schemas.microsoft.com/office/drawing/2014/main" val="20000"/>
                    </a:ext>
                  </a:extLst>
                </a:gridCol>
                <a:gridCol w="1383119">
                  <a:extLst>
                    <a:ext uri="{9D8B030D-6E8A-4147-A177-3AD203B41FA5}">
                      <a16:colId xmlns:a16="http://schemas.microsoft.com/office/drawing/2014/main" val="20001"/>
                    </a:ext>
                  </a:extLst>
                </a:gridCol>
                <a:gridCol w="1139040">
                  <a:extLst>
                    <a:ext uri="{9D8B030D-6E8A-4147-A177-3AD203B41FA5}">
                      <a16:colId xmlns:a16="http://schemas.microsoft.com/office/drawing/2014/main" val="20002"/>
                    </a:ext>
                  </a:extLst>
                </a:gridCol>
                <a:gridCol w="1139040">
                  <a:extLst>
                    <a:ext uri="{9D8B030D-6E8A-4147-A177-3AD203B41FA5}">
                      <a16:colId xmlns:a16="http://schemas.microsoft.com/office/drawing/2014/main" val="20003"/>
                    </a:ext>
                  </a:extLst>
                </a:gridCol>
                <a:gridCol w="1139037">
                  <a:extLst>
                    <a:ext uri="{9D8B030D-6E8A-4147-A177-3AD203B41FA5}">
                      <a16:colId xmlns:a16="http://schemas.microsoft.com/office/drawing/2014/main" val="20004"/>
                    </a:ext>
                  </a:extLst>
                </a:gridCol>
              </a:tblGrid>
              <a:tr h="620770">
                <a:tc>
                  <a:txBody>
                    <a:bodyPr/>
                    <a:lstStyle/>
                    <a:p>
                      <a:pPr algn="ctr"/>
                      <a:r>
                        <a:rPr lang="ru-RU" sz="1400" dirty="0" smtClean="0">
                          <a:latin typeface="Times New Roman" pitchFamily="18" charset="0"/>
                          <a:cs typeface="Times New Roman" pitchFamily="18" charset="0"/>
                        </a:rPr>
                        <a:t>Наименование </a:t>
                      </a:r>
                      <a:endParaRPr lang="ru-RU" sz="1400" dirty="0">
                        <a:solidFill>
                          <a:schemeClr val="tx1"/>
                        </a:solidFill>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Факт 2022 год</a:t>
                      </a:r>
                      <a:endParaRPr lang="ru-RU" sz="1400" dirty="0">
                        <a:solidFill>
                          <a:schemeClr val="tx1"/>
                        </a:solidFill>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Прогноз</a:t>
                      </a:r>
                      <a:r>
                        <a:rPr lang="ru-RU" sz="1400" baseline="0" dirty="0" smtClean="0">
                          <a:latin typeface="Times New Roman" pitchFamily="18" charset="0"/>
                          <a:cs typeface="Times New Roman" pitchFamily="18" charset="0"/>
                        </a:rPr>
                        <a:t> 2023 год</a:t>
                      </a:r>
                      <a:endParaRPr lang="ru-RU" sz="1400" dirty="0">
                        <a:solidFill>
                          <a:schemeClr val="tx1"/>
                        </a:solidFill>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Прогноз 2024</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a:t>
                      </a:r>
                      <a:endParaRPr lang="ru-RU" sz="1400" dirty="0">
                        <a:solidFill>
                          <a:schemeClr val="tx1"/>
                        </a:solidFill>
                        <a:latin typeface="Times New Roman" pitchFamily="18" charset="0"/>
                        <a:cs typeface="Times New Roman" pitchFamily="18" charset="0"/>
                      </a:endParaRPr>
                    </a:p>
                  </a:txBody>
                  <a:tcPr anchor="ctr"/>
                </a:tc>
                <a:tc>
                  <a:txBody>
                    <a:bodyPr/>
                    <a:lstStyle/>
                    <a:p>
                      <a:pPr algn="ctr"/>
                      <a:r>
                        <a:rPr lang="ru-RU" sz="1400" dirty="0" smtClean="0">
                          <a:latin typeface="Times New Roman" pitchFamily="18" charset="0"/>
                          <a:cs typeface="Times New Roman" pitchFamily="18" charset="0"/>
                        </a:rPr>
                        <a:t>Прогноз 2025 год</a:t>
                      </a:r>
                      <a:endParaRPr lang="ru-RU" sz="14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325129">
                <a:tc>
                  <a:txBody>
                    <a:bodyPr/>
                    <a:lstStyle/>
                    <a:p>
                      <a:pPr algn="l"/>
                      <a:r>
                        <a:rPr lang="ru-RU" sz="1000" dirty="0" smtClean="0">
                          <a:latin typeface="Times New Roman" pitchFamily="18" charset="0"/>
                          <a:cs typeface="Times New Roman" pitchFamily="18" charset="0"/>
                        </a:rPr>
                        <a:t>Резервный фонд</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226,5</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300,0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300,0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300,0</a:t>
                      </a:r>
                      <a:endParaRPr lang="ru-RU" sz="10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477161">
                <a:tc>
                  <a:txBody>
                    <a:bodyPr/>
                    <a:lstStyle/>
                    <a:p>
                      <a:pPr algn="l"/>
                      <a:r>
                        <a:rPr lang="ru-RU" sz="1000" b="0" dirty="0" smtClean="0">
                          <a:solidFill>
                            <a:schemeClr val="tx1"/>
                          </a:solidFill>
                          <a:latin typeface="Times New Roman" pitchFamily="18" charset="0"/>
                          <a:cs typeface="Times New Roman" pitchFamily="18" charset="0"/>
                        </a:rPr>
                        <a:t>Поощрение за содействие достижению значений (уровней) показателей для оценки эффективности деятельности </a:t>
                      </a:r>
                      <a:r>
                        <a:rPr lang="ru-RU" sz="1000" b="0" dirty="0" err="1" smtClean="0">
                          <a:solidFill>
                            <a:schemeClr val="tx1"/>
                          </a:solidFill>
                          <a:latin typeface="Times New Roman" pitchFamily="18" charset="0"/>
                          <a:cs typeface="Times New Roman" pitchFamily="18" charset="0"/>
                        </a:rPr>
                        <a:t>омс</a:t>
                      </a:r>
                      <a:endParaRPr lang="ru-RU" sz="1000" b="0"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1278,9</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a:t>
                      </a:r>
                      <a:endParaRPr lang="ru-RU" sz="10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528337">
                <a:tc>
                  <a:txBody>
                    <a:bodyPr/>
                    <a:lstStyle/>
                    <a:p>
                      <a:pPr algn="l"/>
                      <a:r>
                        <a:rPr lang="ru-RU" sz="1000" dirty="0" smtClean="0">
                          <a:latin typeface="Times New Roman" pitchFamily="18" charset="0"/>
                          <a:cs typeface="Times New Roman" pitchFamily="18" charset="0"/>
                        </a:rPr>
                        <a:t>Мероприятия</a:t>
                      </a:r>
                      <a:r>
                        <a:rPr lang="ru-RU" sz="1000" baseline="0" dirty="0" smtClean="0">
                          <a:latin typeface="Times New Roman" pitchFamily="18" charset="0"/>
                          <a:cs typeface="Times New Roman" pitchFamily="18" charset="0"/>
                        </a:rPr>
                        <a:t> в области здравоохранения (компенсация за </a:t>
                      </a:r>
                      <a:r>
                        <a:rPr lang="ru-RU" sz="1000" baseline="0" dirty="0" err="1" smtClean="0">
                          <a:latin typeface="Times New Roman" pitchFamily="18" charset="0"/>
                          <a:cs typeface="Times New Roman" pitchFamily="18" charset="0"/>
                        </a:rPr>
                        <a:t>найм</a:t>
                      </a:r>
                      <a:r>
                        <a:rPr lang="ru-RU" sz="1000" baseline="0" dirty="0" smtClean="0">
                          <a:latin typeface="Times New Roman" pitchFamily="18" charset="0"/>
                          <a:cs typeface="Times New Roman" pitchFamily="18" charset="0"/>
                        </a:rPr>
                        <a:t> жилья)</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335,0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420,0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420,0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420,0</a:t>
                      </a:r>
                      <a:endParaRPr lang="ru-RU" sz="10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r h="509782">
                <a:tc>
                  <a:txBody>
                    <a:bodyPr/>
                    <a:lstStyle/>
                    <a:p>
                      <a:pPr algn="l"/>
                      <a:r>
                        <a:rPr lang="ru-RU" sz="1000" b="0" dirty="0" smtClean="0">
                          <a:solidFill>
                            <a:schemeClr val="dk1"/>
                          </a:solidFill>
                          <a:latin typeface="Times New Roman" pitchFamily="18" charset="0"/>
                          <a:cs typeface="Times New Roman" pitchFamily="18" charset="0"/>
                        </a:rPr>
                        <a:t>Выполнение</a:t>
                      </a:r>
                      <a:r>
                        <a:rPr lang="ru-RU" sz="1000" b="0" baseline="0" dirty="0" smtClean="0">
                          <a:solidFill>
                            <a:schemeClr val="dk1"/>
                          </a:solidFill>
                          <a:latin typeface="Times New Roman" pitchFamily="18" charset="0"/>
                          <a:cs typeface="Times New Roman" pitchFamily="18" charset="0"/>
                        </a:rPr>
                        <a:t> государственных полномочий по составлению списков в присяжные заседатели </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17,7</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0,5</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0,5</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0,5</a:t>
                      </a:r>
                      <a:endParaRPr lang="ru-RU" sz="10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7"/>
                  </a:ext>
                </a:extLst>
              </a:tr>
              <a:tr h="401900">
                <a:tc>
                  <a:txBody>
                    <a:bodyPr/>
                    <a:lstStyle/>
                    <a:p>
                      <a:pPr algn="l"/>
                      <a:r>
                        <a:rPr lang="ru-RU" sz="1000" dirty="0" smtClean="0">
                          <a:latin typeface="Times New Roman" pitchFamily="18" charset="0"/>
                          <a:cs typeface="Times New Roman" pitchFamily="18" charset="0"/>
                        </a:rPr>
                        <a:t>Условно-утверждаемые расходы</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0</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8884,3</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17552,1</a:t>
                      </a:r>
                      <a:endParaRPr lang="ru-RU" sz="10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8"/>
                  </a:ext>
                </a:extLst>
              </a:tr>
              <a:tr h="381014">
                <a:tc>
                  <a:txBody>
                    <a:bodyPr/>
                    <a:lstStyle/>
                    <a:p>
                      <a:pPr algn="ctr"/>
                      <a:r>
                        <a:rPr lang="ru-RU" sz="1000" b="1" dirty="0" smtClean="0">
                          <a:latin typeface="Times New Roman" pitchFamily="18" charset="0"/>
                          <a:cs typeface="Times New Roman" pitchFamily="18" charset="0"/>
                        </a:rPr>
                        <a:t>Итого</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1858,1</a:t>
                      </a:r>
                    </a:p>
                  </a:txBody>
                  <a:tcPr anchor="ctr"/>
                </a:tc>
                <a:tc>
                  <a:txBody>
                    <a:bodyPr/>
                    <a:lstStyle/>
                    <a:p>
                      <a:pPr algn="ctr"/>
                      <a:r>
                        <a:rPr lang="ru-RU" sz="1000" b="1" dirty="0" smtClean="0">
                          <a:solidFill>
                            <a:schemeClr val="tx1"/>
                          </a:solidFill>
                          <a:latin typeface="Times New Roman" pitchFamily="18" charset="0"/>
                          <a:cs typeface="Times New Roman" pitchFamily="18" charset="0"/>
                        </a:rPr>
                        <a:t>720,5</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9604,8</a:t>
                      </a:r>
                      <a:endParaRPr lang="ru-RU" sz="1000" b="1" dirty="0">
                        <a:solidFill>
                          <a:schemeClr val="tx1"/>
                        </a:solidFill>
                        <a:latin typeface="Times New Roman" pitchFamily="18" charset="0"/>
                        <a:cs typeface="Times New Roman" pitchFamily="18" charset="0"/>
                      </a:endParaRPr>
                    </a:p>
                  </a:txBody>
                  <a:tcPr anchor="ctr"/>
                </a:tc>
                <a:tc>
                  <a:txBody>
                    <a:bodyPr/>
                    <a:lstStyle/>
                    <a:p>
                      <a:pPr algn="ctr"/>
                      <a:r>
                        <a:rPr lang="ru-RU" sz="1000" b="1" dirty="0" smtClean="0">
                          <a:solidFill>
                            <a:schemeClr val="tx1"/>
                          </a:solidFill>
                          <a:latin typeface="Times New Roman" pitchFamily="18" charset="0"/>
                          <a:cs typeface="Times New Roman" pitchFamily="18" charset="0"/>
                        </a:rPr>
                        <a:t>18272,6</a:t>
                      </a:r>
                      <a:endParaRPr lang="ru-RU" sz="10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9"/>
                  </a:ext>
                </a:extLst>
              </a:tr>
            </a:tbl>
          </a:graphicData>
        </a:graphic>
      </p:graphicFrame>
      <p:sp>
        <p:nvSpPr>
          <p:cNvPr id="5" name="Прямоугольник 4"/>
          <p:cNvSpPr/>
          <p:nvPr/>
        </p:nvSpPr>
        <p:spPr>
          <a:xfrm>
            <a:off x="251520" y="4509120"/>
            <a:ext cx="8568952" cy="1938992"/>
          </a:xfrm>
          <a:prstGeom prst="rect">
            <a:avLst/>
          </a:prstGeom>
        </p:spPr>
        <p:txBody>
          <a:bodyPr wrap="square">
            <a:spAutoFit/>
          </a:bodyPr>
          <a:lstStyle/>
          <a:p>
            <a:pPr>
              <a:buFont typeface="Arial" charset="0"/>
              <a:buChar char="•"/>
            </a:pPr>
            <a:r>
              <a:rPr lang="ru-RU" sz="1200" dirty="0" smtClean="0">
                <a:latin typeface="Times New Roman" pitchFamily="18" charset="0"/>
                <a:cs typeface="Times New Roman" pitchFamily="18" charset="0"/>
              </a:rPr>
              <a:t> В структуре расходов бюджета на плановый период 2024-2025 предусматриваются условно-утверждаемые расходы.</a:t>
            </a:r>
          </a:p>
          <a:p>
            <a:pPr>
              <a:buFont typeface="Arial" charset="0"/>
              <a:buChar char="•"/>
            </a:pPr>
            <a:r>
              <a:rPr lang="ru-RU" sz="1200" dirty="0" smtClean="0">
                <a:latin typeface="Times New Roman" pitchFamily="18" charset="0"/>
                <a:cs typeface="Times New Roman" pitchFamily="18" charset="0"/>
              </a:rPr>
              <a:t> Это средства , которые предусмотрены в расходной части бюджета, но не распределены в плановом периоде по разделам, подразделам, целевым статьям и видам расходов.</a:t>
            </a:r>
          </a:p>
          <a:p>
            <a:pPr>
              <a:buFont typeface="Arial" charset="0"/>
              <a:buChar char="•"/>
            </a:pPr>
            <a:r>
              <a:rPr lang="ru-RU" sz="1200" dirty="0" smtClean="0">
                <a:latin typeface="Times New Roman" pitchFamily="18" charset="0"/>
                <a:cs typeface="Times New Roman" pitchFamily="18" charset="0"/>
              </a:rPr>
              <a:t>Это позволит  создать определенный резерв денежных средств, в случае непредвиденного финансирования расходов, который может быть использован для принятия новых обязательств в планом периоде.</a:t>
            </a:r>
          </a:p>
          <a:p>
            <a:pPr>
              <a:buFont typeface="Arial" charset="0"/>
              <a:buChar char="•"/>
            </a:pPr>
            <a:r>
              <a:rPr lang="ru-RU" sz="1200" dirty="0" smtClean="0">
                <a:latin typeface="Times New Roman" pitchFamily="18" charset="0"/>
                <a:cs typeface="Times New Roman" pitchFamily="18" charset="0"/>
              </a:rPr>
              <a:t> Общий объем условно утверждаемых  расходов в случае утверждения бюджета на очередной финансовый год и плановый период на первый год планового периода в объеме не менее 2,5 процента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на второй год планового периода в объеме не менее 5 процентов общего объема расходов бюджета..</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765868"/>
          </a:xfrm>
        </p:spPr>
        <p:txBody>
          <a:bodyPr>
            <a:noAutofit/>
          </a:bodyPr>
          <a:lstStyle/>
          <a:p>
            <a:r>
              <a:rPr lang="ru-RU" sz="2400" dirty="0" smtClean="0">
                <a:solidFill>
                  <a:srgbClr val="C00000"/>
                </a:solidFill>
              </a:rPr>
              <a:t>«Бюджет развития» на 2023 год 963,0 млн. руб.</a:t>
            </a:r>
            <a:endParaRPr lang="ru-RU" sz="2400" dirty="0">
              <a:solidFill>
                <a:srgbClr val="C00000"/>
              </a:solidFill>
            </a:endParaRPr>
          </a:p>
        </p:txBody>
      </p:sp>
      <p:sp>
        <p:nvSpPr>
          <p:cNvPr id="14" name="TextBox 13"/>
          <p:cNvSpPr txBox="1"/>
          <p:nvPr/>
        </p:nvSpPr>
        <p:spPr>
          <a:xfrm>
            <a:off x="0" y="3125577"/>
            <a:ext cx="3071802" cy="707886"/>
          </a:xfrm>
          <a:prstGeom prst="rect">
            <a:avLst/>
          </a:prstGeom>
          <a:noFill/>
        </p:spPr>
        <p:txBody>
          <a:bodyPr wrap="square" rtlCol="0">
            <a:spAutoFit/>
          </a:bodyPr>
          <a:lstStyle/>
          <a:p>
            <a:pPr algn="ctr"/>
            <a:r>
              <a:rPr lang="ru-RU" sz="1200" i="1" dirty="0" smtClean="0">
                <a:latin typeface="Calibri" pitchFamily="34" charset="0"/>
                <a:cs typeface="Times New Roman" pitchFamily="18" charset="0"/>
              </a:rPr>
              <a:t>Мероприятия по переселению граждан из ветхого и аварийного жилищного фонда</a:t>
            </a:r>
          </a:p>
          <a:p>
            <a:pPr algn="ctr"/>
            <a:r>
              <a:rPr lang="ru-RU" sz="1600" i="1" dirty="0" smtClean="0">
                <a:solidFill>
                  <a:schemeClr val="accent1"/>
                </a:solidFill>
                <a:latin typeface="Calibri" pitchFamily="34" charset="0"/>
                <a:cs typeface="Times New Roman" pitchFamily="18" charset="0"/>
              </a:rPr>
              <a:t>776,8 млн.р.</a:t>
            </a:r>
            <a:endParaRPr lang="ru-RU" sz="1600" i="1" dirty="0">
              <a:solidFill>
                <a:schemeClr val="accent1"/>
              </a:solidFill>
              <a:latin typeface="Calibri" pitchFamily="34" charset="0"/>
            </a:endParaRPr>
          </a:p>
        </p:txBody>
      </p:sp>
      <p:sp>
        <p:nvSpPr>
          <p:cNvPr id="17" name="TextBox 16"/>
          <p:cNvSpPr txBox="1"/>
          <p:nvPr/>
        </p:nvSpPr>
        <p:spPr>
          <a:xfrm>
            <a:off x="3071802" y="3125577"/>
            <a:ext cx="3000396" cy="707886"/>
          </a:xfrm>
          <a:prstGeom prst="rect">
            <a:avLst/>
          </a:prstGeom>
          <a:noFill/>
        </p:spPr>
        <p:txBody>
          <a:bodyPr wrap="square" rtlCol="0">
            <a:spAutoFit/>
          </a:bodyPr>
          <a:lstStyle/>
          <a:p>
            <a:pPr algn="ctr"/>
            <a:r>
              <a:rPr lang="ru-RU" sz="1200" i="1" dirty="0" smtClean="0">
                <a:latin typeface="Calibri" pitchFamily="34" charset="0"/>
                <a:cs typeface="Times New Roman" pitchFamily="18" charset="0"/>
              </a:rPr>
              <a:t>Капитальные и текущие ремонты, обновление МТБ учреждений образования  </a:t>
            </a:r>
          </a:p>
          <a:p>
            <a:pPr algn="ctr"/>
            <a:r>
              <a:rPr lang="ru-RU" sz="1600" i="1" dirty="0" smtClean="0">
                <a:solidFill>
                  <a:schemeClr val="accent1"/>
                </a:solidFill>
                <a:latin typeface="Calibri" pitchFamily="34" charset="0"/>
                <a:cs typeface="Times New Roman" pitchFamily="18" charset="0"/>
              </a:rPr>
              <a:t>114,9 млн.р.</a:t>
            </a:r>
          </a:p>
        </p:txBody>
      </p:sp>
      <p:sp>
        <p:nvSpPr>
          <p:cNvPr id="18" name="TextBox 17"/>
          <p:cNvSpPr txBox="1"/>
          <p:nvPr/>
        </p:nvSpPr>
        <p:spPr>
          <a:xfrm>
            <a:off x="6084168" y="5877273"/>
            <a:ext cx="2880320" cy="1261884"/>
          </a:xfrm>
          <a:prstGeom prst="rect">
            <a:avLst/>
          </a:prstGeom>
          <a:noFill/>
        </p:spPr>
        <p:txBody>
          <a:bodyPr wrap="square" rtlCol="0">
            <a:spAutoFit/>
          </a:bodyPr>
          <a:lstStyle/>
          <a:p>
            <a:r>
              <a:rPr lang="ru-RU" sz="1100" i="1" dirty="0" smtClean="0">
                <a:latin typeface="Calibri" pitchFamily="34" charset="0"/>
                <a:cs typeface="Calibri" pitchFamily="34" charset="0"/>
              </a:rPr>
              <a:t>Благоустройство, рекультивация свалок,  </a:t>
            </a:r>
            <a:r>
              <a:rPr lang="ru-RU" sz="1100" i="1" dirty="0" err="1" smtClean="0">
                <a:latin typeface="Calibri" pitchFamily="34" charset="0"/>
                <a:cs typeface="Calibri" pitchFamily="34" charset="0"/>
              </a:rPr>
              <a:t>кап.ремонт</a:t>
            </a:r>
            <a:r>
              <a:rPr lang="ru-RU" sz="1100" i="1" dirty="0" smtClean="0">
                <a:latin typeface="Calibri" pitchFamily="34" charset="0"/>
                <a:cs typeface="Calibri" pitchFamily="34" charset="0"/>
              </a:rPr>
              <a:t>  учреждений  МФЦ и </a:t>
            </a:r>
            <a:r>
              <a:rPr lang="ru-RU" sz="1100" i="1" dirty="0" err="1" smtClean="0">
                <a:latin typeface="Calibri" pitchFamily="34" charset="0"/>
                <a:cs typeface="Calibri" pitchFamily="34" charset="0"/>
              </a:rPr>
              <a:t>ЦБУ,перепланировка</a:t>
            </a:r>
            <a:r>
              <a:rPr lang="ru-RU" sz="1100" i="1" dirty="0" smtClean="0">
                <a:latin typeface="Calibri" pitchFamily="34" charset="0"/>
                <a:cs typeface="Calibri" pitchFamily="34" charset="0"/>
              </a:rPr>
              <a:t> здания </a:t>
            </a:r>
            <a:r>
              <a:rPr lang="ru-RU" sz="1100" i="1" dirty="0" err="1" smtClean="0">
                <a:latin typeface="Calibri" pitchFamily="34" charset="0"/>
                <a:cs typeface="Calibri" pitchFamily="34" charset="0"/>
              </a:rPr>
              <a:t>Ферапонтовского</a:t>
            </a:r>
            <a:r>
              <a:rPr lang="ru-RU" sz="1100" i="1" dirty="0" smtClean="0">
                <a:latin typeface="Calibri" pitchFamily="34" charset="0"/>
                <a:cs typeface="Calibri" pitchFamily="34" charset="0"/>
              </a:rPr>
              <a:t>  ФАП под жилье   </a:t>
            </a:r>
          </a:p>
          <a:p>
            <a:r>
              <a:rPr lang="ru-RU" sz="1600" i="1" dirty="0" smtClean="0">
                <a:solidFill>
                  <a:schemeClr val="accent1">
                    <a:lumMod val="75000"/>
                  </a:schemeClr>
                </a:solidFill>
                <a:latin typeface="Calibri" pitchFamily="34" charset="0"/>
                <a:cs typeface="Calibri" pitchFamily="34" charset="0"/>
              </a:rPr>
              <a:t>                  35,5 млн.р</a:t>
            </a:r>
            <a:r>
              <a:rPr lang="ru-RU" sz="1600" i="1" dirty="0" smtClean="0">
                <a:solidFill>
                  <a:schemeClr val="accent1">
                    <a:lumMod val="40000"/>
                    <a:lumOff val="60000"/>
                  </a:schemeClr>
                </a:solidFill>
                <a:latin typeface="Calibri" pitchFamily="34" charset="0"/>
                <a:cs typeface="Calibri" pitchFamily="34" charset="0"/>
              </a:rPr>
              <a:t>. </a:t>
            </a:r>
          </a:p>
          <a:p>
            <a:endParaRPr lang="ru-RU" sz="1600" i="1" dirty="0" smtClean="0">
              <a:solidFill>
                <a:schemeClr val="accent1"/>
              </a:solidFill>
              <a:latin typeface="Calibri" pitchFamily="34" charset="0"/>
              <a:cs typeface="Times New Roman" pitchFamily="18" charset="0"/>
            </a:endParaRPr>
          </a:p>
        </p:txBody>
      </p:sp>
      <p:sp>
        <p:nvSpPr>
          <p:cNvPr id="24" name="TextBox 23"/>
          <p:cNvSpPr txBox="1"/>
          <p:nvPr/>
        </p:nvSpPr>
        <p:spPr>
          <a:xfrm>
            <a:off x="6143636" y="3054139"/>
            <a:ext cx="3000364" cy="707886"/>
          </a:xfrm>
          <a:prstGeom prst="rect">
            <a:avLst/>
          </a:prstGeom>
          <a:noFill/>
        </p:spPr>
        <p:txBody>
          <a:bodyPr wrap="square" rtlCol="0">
            <a:spAutoFit/>
          </a:bodyPr>
          <a:lstStyle/>
          <a:p>
            <a:pPr algn="ctr"/>
            <a:r>
              <a:rPr lang="ru-RU" sz="1200" i="1" dirty="0" smtClean="0">
                <a:latin typeface="Calibri" pitchFamily="34" charset="0"/>
                <a:cs typeface="Times New Roman" pitchFamily="18" charset="0"/>
              </a:rPr>
              <a:t>Капитальные и текущие ремонты, обновление МТБ учреждений культуры </a:t>
            </a:r>
          </a:p>
          <a:p>
            <a:pPr algn="ctr"/>
            <a:r>
              <a:rPr lang="ru-RU" sz="1600" i="1" dirty="0" smtClean="0">
                <a:solidFill>
                  <a:schemeClr val="accent1"/>
                </a:solidFill>
                <a:latin typeface="Calibri" pitchFamily="34" charset="0"/>
                <a:cs typeface="Times New Roman" pitchFamily="18" charset="0"/>
              </a:rPr>
              <a:t>12,9 т.р.</a:t>
            </a:r>
          </a:p>
        </p:txBody>
      </p:sp>
      <p:sp>
        <p:nvSpPr>
          <p:cNvPr id="27" name="TextBox 26"/>
          <p:cNvSpPr txBox="1"/>
          <p:nvPr/>
        </p:nvSpPr>
        <p:spPr>
          <a:xfrm>
            <a:off x="2843808" y="6021287"/>
            <a:ext cx="3514142" cy="707886"/>
          </a:xfrm>
          <a:prstGeom prst="rect">
            <a:avLst/>
          </a:prstGeom>
          <a:noFill/>
        </p:spPr>
        <p:txBody>
          <a:bodyPr wrap="square" rtlCol="0">
            <a:spAutoFit/>
          </a:bodyPr>
          <a:lstStyle/>
          <a:p>
            <a:pPr algn="ctr"/>
            <a:r>
              <a:rPr lang="ru-RU" sz="1200" i="1" dirty="0" smtClean="0">
                <a:latin typeface="Calibri" pitchFamily="34" charset="0"/>
                <a:cs typeface="Times New Roman" pitchFamily="18" charset="0"/>
              </a:rPr>
              <a:t>Капитальный ремонт дорог и искусственных сооружений   </a:t>
            </a:r>
          </a:p>
          <a:p>
            <a:pPr algn="ctr"/>
            <a:r>
              <a:rPr lang="ru-RU" sz="1600" i="1" dirty="0" smtClean="0">
                <a:solidFill>
                  <a:schemeClr val="accent1"/>
                </a:solidFill>
                <a:latin typeface="Calibri" pitchFamily="34" charset="0"/>
                <a:cs typeface="Times New Roman" pitchFamily="18" charset="0"/>
              </a:rPr>
              <a:t>13,5 млн.р.</a:t>
            </a:r>
            <a:endParaRPr lang="ru-RU" sz="1600" i="1" dirty="0">
              <a:solidFill>
                <a:schemeClr val="accent1"/>
              </a:solidFill>
              <a:latin typeface="Calibri" pitchFamily="34" charset="0"/>
              <a:cs typeface="Times New Roman" pitchFamily="18" charset="0"/>
            </a:endParaRPr>
          </a:p>
        </p:txBody>
      </p:sp>
      <p:pic>
        <p:nvPicPr>
          <p:cNvPr id="4098" name="Picture 2" descr="C:\Documents and Settings\Владелец\Рабочий стол\ФОТО стройка 2016\Новая папка\d6710dfabec41af8928e8647adce45fc.jpg"/>
          <p:cNvPicPr>
            <a:picLocks noChangeAspect="1" noChangeArrowheads="1"/>
          </p:cNvPicPr>
          <p:nvPr/>
        </p:nvPicPr>
        <p:blipFill>
          <a:blip r:embed="rId3" cstate="print"/>
          <a:srcRect/>
          <a:stretch>
            <a:fillRect/>
          </a:stretch>
        </p:blipFill>
        <p:spPr bwMode="auto">
          <a:xfrm>
            <a:off x="2915816" y="3861048"/>
            <a:ext cx="3096344" cy="1944216"/>
          </a:xfrm>
          <a:prstGeom prst="rect">
            <a:avLst/>
          </a:prstGeom>
          <a:noFill/>
        </p:spPr>
      </p:pic>
      <p:pic>
        <p:nvPicPr>
          <p:cNvPr id="1027" name="Picture 3" descr="E:\Новая папка\10082017_5.jpg"/>
          <p:cNvPicPr>
            <a:picLocks noChangeAspect="1" noChangeArrowheads="1"/>
          </p:cNvPicPr>
          <p:nvPr/>
        </p:nvPicPr>
        <p:blipFill>
          <a:blip r:embed="rId4" cstate="print"/>
          <a:srcRect/>
          <a:stretch>
            <a:fillRect/>
          </a:stretch>
        </p:blipFill>
        <p:spPr bwMode="auto">
          <a:xfrm>
            <a:off x="6012160" y="1052736"/>
            <a:ext cx="2915816" cy="1943877"/>
          </a:xfrm>
          <a:prstGeom prst="rect">
            <a:avLst/>
          </a:prstGeom>
          <a:noFill/>
        </p:spPr>
      </p:pic>
      <p:pic>
        <p:nvPicPr>
          <p:cNvPr id="1028" name="Picture 4" descr="E:\Новая папка\291e0bc4ba5da749e1b090ef554859ce.jpg"/>
          <p:cNvPicPr>
            <a:picLocks noChangeAspect="1" noChangeArrowheads="1"/>
          </p:cNvPicPr>
          <p:nvPr/>
        </p:nvPicPr>
        <p:blipFill>
          <a:blip r:embed="rId5" cstate="print"/>
          <a:srcRect/>
          <a:stretch>
            <a:fillRect/>
          </a:stretch>
        </p:blipFill>
        <p:spPr bwMode="auto">
          <a:xfrm>
            <a:off x="2915816" y="980728"/>
            <a:ext cx="3024336" cy="1944216"/>
          </a:xfrm>
          <a:prstGeom prst="rect">
            <a:avLst/>
          </a:prstGeom>
          <a:noFill/>
        </p:spPr>
      </p:pic>
      <p:pic>
        <p:nvPicPr>
          <p:cNvPr id="1029" name="Picture 5" descr="E:\Новая папка\DJI_0076.JPG"/>
          <p:cNvPicPr>
            <a:picLocks noChangeAspect="1" noChangeArrowheads="1"/>
          </p:cNvPicPr>
          <p:nvPr/>
        </p:nvPicPr>
        <p:blipFill>
          <a:blip r:embed="rId6" cstate="print"/>
          <a:srcRect/>
          <a:stretch>
            <a:fillRect/>
          </a:stretch>
        </p:blipFill>
        <p:spPr bwMode="auto">
          <a:xfrm>
            <a:off x="251520" y="1052736"/>
            <a:ext cx="2592288" cy="1944216"/>
          </a:xfrm>
          <a:prstGeom prst="rect">
            <a:avLst/>
          </a:prstGeom>
          <a:noFill/>
        </p:spPr>
      </p:pic>
      <p:sp>
        <p:nvSpPr>
          <p:cNvPr id="16" name="Прямоугольник 15"/>
          <p:cNvSpPr/>
          <p:nvPr/>
        </p:nvSpPr>
        <p:spPr>
          <a:xfrm>
            <a:off x="0" y="6021288"/>
            <a:ext cx="3059832" cy="892552"/>
          </a:xfrm>
          <a:prstGeom prst="rect">
            <a:avLst/>
          </a:prstGeom>
        </p:spPr>
        <p:txBody>
          <a:bodyPr wrap="square">
            <a:spAutoFit/>
          </a:bodyPr>
          <a:lstStyle/>
          <a:p>
            <a:pPr algn="ctr"/>
            <a:r>
              <a:rPr lang="ru-RU" sz="1200" i="1" dirty="0" smtClean="0">
                <a:latin typeface="Calibri" pitchFamily="34" charset="0"/>
                <a:cs typeface="Times New Roman" pitchFamily="18" charset="0"/>
              </a:rPr>
              <a:t>Разработка ПСД на </a:t>
            </a:r>
            <a:r>
              <a:rPr lang="ru-RU" sz="1200" i="1" dirty="0" err="1" smtClean="0">
                <a:latin typeface="Calibri" pitchFamily="34" charset="0"/>
                <a:cs typeface="Times New Roman" pitchFamily="18" charset="0"/>
              </a:rPr>
              <a:t>строит-во</a:t>
            </a:r>
            <a:r>
              <a:rPr lang="ru-RU" sz="1200" i="1" dirty="0" smtClean="0">
                <a:latin typeface="Calibri" pitchFamily="34" charset="0"/>
                <a:cs typeface="Times New Roman" pitchFamily="18" charset="0"/>
              </a:rPr>
              <a:t> нового </a:t>
            </a:r>
            <a:r>
              <a:rPr lang="ru-RU" sz="1200" i="1" dirty="0" err="1" smtClean="0">
                <a:latin typeface="Calibri" pitchFamily="34" charset="0"/>
                <a:cs typeface="Times New Roman" pitchFamily="18" charset="0"/>
              </a:rPr>
              <a:t>ФОКа</a:t>
            </a:r>
            <a:r>
              <a:rPr lang="ru-RU" sz="1200" i="1" dirty="0" smtClean="0">
                <a:latin typeface="Calibri" pitchFamily="34" charset="0"/>
                <a:cs typeface="Times New Roman" pitchFamily="18" charset="0"/>
              </a:rPr>
              <a:t> с бассейном и приобретение спорт инвентаря в учреждения спорта</a:t>
            </a:r>
          </a:p>
          <a:p>
            <a:pPr algn="ctr"/>
            <a:r>
              <a:rPr lang="ru-RU" sz="1600" i="1" dirty="0" smtClean="0">
                <a:solidFill>
                  <a:schemeClr val="accent1"/>
                </a:solidFill>
                <a:latin typeface="Calibri" pitchFamily="34" charset="0"/>
                <a:cs typeface="Times New Roman" pitchFamily="18" charset="0"/>
              </a:rPr>
              <a:t>9,4 млн.руб.</a:t>
            </a:r>
          </a:p>
        </p:txBody>
      </p:sp>
      <p:pic>
        <p:nvPicPr>
          <p:cNvPr id="1026" name="Picture 2" descr="Улица Гагарина, 94а"/>
          <p:cNvPicPr>
            <a:picLocks noChangeAspect="1" noChangeArrowheads="1"/>
          </p:cNvPicPr>
          <p:nvPr/>
        </p:nvPicPr>
        <p:blipFill>
          <a:blip r:embed="rId7" cstate="print"/>
          <a:srcRect/>
          <a:stretch>
            <a:fillRect/>
          </a:stretch>
        </p:blipFill>
        <p:spPr bwMode="auto">
          <a:xfrm>
            <a:off x="6050941" y="3861048"/>
            <a:ext cx="2913547" cy="1944216"/>
          </a:xfrm>
          <a:prstGeom prst="rect">
            <a:avLst/>
          </a:prstGeom>
          <a:noFill/>
          <a:ln w="9525">
            <a:noFill/>
            <a:miter lim="800000"/>
            <a:headEnd/>
            <a:tailEnd/>
          </a:ln>
        </p:spPr>
      </p:pic>
      <p:sp>
        <p:nvSpPr>
          <p:cNvPr id="5" name="AutoShape 4" descr="file:///E:/%D0%97%D0%90%D0%AF%D0%92%D0%9A%D0%98/Svalka.jpg"/>
          <p:cNvSpPr>
            <a:spLocks noChangeAspect="1" noChangeArrowheads="1"/>
          </p:cNvSpPr>
          <p:nvPr/>
        </p:nvSpPr>
        <p:spPr bwMode="auto">
          <a:xfrm>
            <a:off x="683568" y="-3627784"/>
            <a:ext cx="9772650" cy="650557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file:///E:/%D0%97%D0%90%D0%AF%D0%92%D0%9A%D0%98/Svalka.jpg"/>
          <p:cNvSpPr>
            <a:spLocks noChangeAspect="1" noChangeArrowheads="1"/>
          </p:cNvSpPr>
          <p:nvPr/>
        </p:nvSpPr>
        <p:spPr bwMode="auto">
          <a:xfrm>
            <a:off x="0" y="-2835696"/>
            <a:ext cx="9144000" cy="9341272"/>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5" name="Picture 11" descr="E:\ЗАЯВКИ\foto-press-sluzhby-glavy-rh-1.jpg"/>
          <p:cNvPicPr>
            <a:picLocks noChangeAspect="1" noChangeArrowheads="1"/>
          </p:cNvPicPr>
          <p:nvPr/>
        </p:nvPicPr>
        <p:blipFill>
          <a:blip r:embed="rId8" cstate="print"/>
          <a:srcRect/>
          <a:stretch>
            <a:fillRect/>
          </a:stretch>
        </p:blipFill>
        <p:spPr bwMode="auto">
          <a:xfrm>
            <a:off x="179512" y="3861048"/>
            <a:ext cx="2701355" cy="19442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794"/>
          </a:xfrm>
        </p:spPr>
        <p:txBody>
          <a:bodyPr>
            <a:noAutofit/>
          </a:bodyPr>
          <a:lstStyle/>
          <a:p>
            <a:r>
              <a:rPr lang="ru-RU" sz="2400" dirty="0" smtClean="0">
                <a:solidFill>
                  <a:srgbClr val="C00000"/>
                </a:solidFill>
              </a:rPr>
              <a:t>«Бюджет развития» на 2023-2025 годы</a:t>
            </a:r>
            <a:br>
              <a:rPr lang="ru-RU" sz="2400" dirty="0" smtClean="0">
                <a:solidFill>
                  <a:srgbClr val="C00000"/>
                </a:solidFill>
              </a:rPr>
            </a:br>
            <a:r>
              <a:rPr lang="ru-RU" sz="2400" dirty="0" smtClean="0">
                <a:solidFill>
                  <a:srgbClr val="C00000"/>
                </a:solidFill>
              </a:rPr>
              <a:t>Значимые социальные и инфраструктурные объекты</a:t>
            </a:r>
            <a:endParaRPr lang="ru-RU" sz="2400" i="1" dirty="0">
              <a:solidFill>
                <a:srgbClr val="C00000"/>
              </a:solidFill>
              <a:effectLst/>
            </a:endParaRPr>
          </a:p>
        </p:txBody>
      </p:sp>
      <p:graphicFrame>
        <p:nvGraphicFramePr>
          <p:cNvPr id="4" name="Таблица 3"/>
          <p:cNvGraphicFramePr>
            <a:graphicFrameLocks noGrp="1"/>
          </p:cNvGraphicFramePr>
          <p:nvPr/>
        </p:nvGraphicFramePr>
        <p:xfrm>
          <a:off x="179512" y="908720"/>
          <a:ext cx="6173202" cy="5088759"/>
        </p:xfrm>
        <a:graphic>
          <a:graphicData uri="http://schemas.openxmlformats.org/drawingml/2006/table">
            <a:tbl>
              <a:tblPr>
                <a:tableStyleId>{3C2FFA5D-87B4-456A-9821-1D502468CF0F}</a:tableStyleId>
              </a:tblPr>
              <a:tblGrid>
                <a:gridCol w="4268367">
                  <a:extLst>
                    <a:ext uri="{9D8B030D-6E8A-4147-A177-3AD203B41FA5}">
                      <a16:colId xmlns:a16="http://schemas.microsoft.com/office/drawing/2014/main" val="20000"/>
                    </a:ext>
                  </a:extLst>
                </a:gridCol>
                <a:gridCol w="1904835">
                  <a:extLst>
                    <a:ext uri="{9D8B030D-6E8A-4147-A177-3AD203B41FA5}">
                      <a16:colId xmlns:a16="http://schemas.microsoft.com/office/drawing/2014/main" val="20001"/>
                    </a:ext>
                  </a:extLst>
                </a:gridCol>
              </a:tblGrid>
              <a:tr h="328866">
                <a:tc>
                  <a:txBody>
                    <a:bodyPr/>
                    <a:lstStyle/>
                    <a:p>
                      <a:pPr algn="l">
                        <a:lnSpc>
                          <a:spcPct val="115000"/>
                        </a:lnSpc>
                        <a:spcAft>
                          <a:spcPts val="0"/>
                        </a:spcAft>
                      </a:pPr>
                      <a:r>
                        <a:rPr lang="ru-RU" sz="1800" b="1" i="1" dirty="0" smtClean="0">
                          <a:latin typeface="Times New Roman"/>
                          <a:ea typeface="Calibri"/>
                          <a:cs typeface="Times New Roman"/>
                        </a:rPr>
                        <a:t>                 Наименование объекта</a:t>
                      </a:r>
                      <a:endParaRPr lang="ru-RU" sz="1800" b="1" i="1" dirty="0">
                        <a:latin typeface="Times New Roman"/>
                        <a:ea typeface="Calibri"/>
                        <a:cs typeface="Times New Roman"/>
                      </a:endParaRPr>
                    </a:p>
                  </a:txBody>
                  <a:tcPr marL="31553" marR="31553" marT="0" marB="0" anchor="ctr"/>
                </a:tc>
                <a:tc>
                  <a:txBody>
                    <a:bodyPr/>
                    <a:lstStyle/>
                    <a:p>
                      <a:pPr algn="ctr">
                        <a:lnSpc>
                          <a:spcPct val="115000"/>
                        </a:lnSpc>
                        <a:spcAft>
                          <a:spcPts val="0"/>
                        </a:spcAft>
                      </a:pPr>
                      <a:r>
                        <a:rPr lang="ru-RU" sz="1800" b="1" i="1" dirty="0" smtClean="0"/>
                        <a:t>Стоимость работ</a:t>
                      </a:r>
                      <a:endParaRPr lang="ru-RU" sz="1800" b="1" i="1" dirty="0">
                        <a:latin typeface="Calibri"/>
                        <a:ea typeface="Calibri"/>
                        <a:cs typeface="Times New Roman"/>
                      </a:endParaRPr>
                    </a:p>
                  </a:txBody>
                  <a:tcPr marL="31553" marR="31553" marT="0" marB="0" anchor="ctr"/>
                </a:tc>
                <a:extLst>
                  <a:ext uri="{0D108BD9-81ED-4DB2-BD59-A6C34878D82A}">
                    <a16:rowId xmlns:a16="http://schemas.microsoft.com/office/drawing/2014/main" val="10000"/>
                  </a:ext>
                </a:extLst>
              </a:tr>
              <a:tr h="412298">
                <a:tc>
                  <a:txBody>
                    <a:bodyPr/>
                    <a:lstStyle/>
                    <a:p>
                      <a:pPr algn="just"/>
                      <a:r>
                        <a:rPr lang="ru-RU" sz="1200" dirty="0" smtClean="0"/>
                        <a:t>Строительство детского сада на 145 мест  в г. Кириллове по  ул. Ленина  </a:t>
                      </a:r>
                    </a:p>
                  </a:txBody>
                  <a:tcPr marL="31553" marR="31553" marT="0" marB="0" anchor="ctr"/>
                </a:tc>
                <a:tc>
                  <a:txBody>
                    <a:bodyPr/>
                    <a:lstStyle/>
                    <a:p>
                      <a:pPr algn="ctr">
                        <a:lnSpc>
                          <a:spcPct val="115000"/>
                        </a:lnSpc>
                        <a:spcAft>
                          <a:spcPts val="0"/>
                        </a:spcAft>
                      </a:pPr>
                      <a:r>
                        <a:rPr lang="ru-RU" sz="1200" i="1" dirty="0" smtClean="0">
                          <a:latin typeface="Calibri"/>
                          <a:ea typeface="Calibri"/>
                          <a:cs typeface="Times New Roman"/>
                        </a:rPr>
                        <a:t>377642,3</a:t>
                      </a:r>
                      <a:endParaRPr lang="ru-RU" sz="1200" i="1" dirty="0">
                        <a:latin typeface="Calibri"/>
                        <a:ea typeface="Calibri"/>
                        <a:cs typeface="Times New Roman"/>
                      </a:endParaRPr>
                    </a:p>
                  </a:txBody>
                  <a:tcPr marL="31553" marR="31553" marT="0" marB="0" anchor="ctr"/>
                </a:tc>
                <a:extLst>
                  <a:ext uri="{0D108BD9-81ED-4DB2-BD59-A6C34878D82A}">
                    <a16:rowId xmlns:a16="http://schemas.microsoft.com/office/drawing/2014/main" val="10001"/>
                  </a:ext>
                </a:extLst>
              </a:tr>
              <a:tr h="439722">
                <a:tc>
                  <a:txBody>
                    <a:bodyPr/>
                    <a:lstStyle/>
                    <a:p>
                      <a:pPr algn="l">
                        <a:lnSpc>
                          <a:spcPct val="115000"/>
                        </a:lnSpc>
                        <a:spcAft>
                          <a:spcPts val="0"/>
                        </a:spcAft>
                      </a:pPr>
                      <a:r>
                        <a:rPr lang="ru-RU" sz="1200" i="0" dirty="0" smtClean="0">
                          <a:latin typeface="+mn-lt"/>
                          <a:ea typeface="Calibri"/>
                          <a:cs typeface="Times New Roman"/>
                        </a:rPr>
                        <a:t>Модернизация пищеблока в </a:t>
                      </a:r>
                      <a:r>
                        <a:rPr lang="ru-RU" sz="1200" i="0" dirty="0" err="1" smtClean="0">
                          <a:latin typeface="+mn-lt"/>
                          <a:ea typeface="Calibri"/>
                          <a:cs typeface="Times New Roman"/>
                        </a:rPr>
                        <a:t>Талицкой</a:t>
                      </a:r>
                      <a:r>
                        <a:rPr lang="ru-RU" sz="1200" i="0" dirty="0" smtClean="0">
                          <a:latin typeface="+mn-lt"/>
                          <a:ea typeface="Calibri"/>
                          <a:cs typeface="Times New Roman"/>
                        </a:rPr>
                        <a:t> средней школе</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4198,2</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2"/>
                  </a:ext>
                </a:extLst>
              </a:tr>
              <a:tr h="514570">
                <a:tc>
                  <a:txBody>
                    <a:bodyPr/>
                    <a:lstStyle/>
                    <a:p>
                      <a:pPr algn="l">
                        <a:lnSpc>
                          <a:spcPct val="115000"/>
                        </a:lnSpc>
                        <a:spcAft>
                          <a:spcPts val="0"/>
                        </a:spcAft>
                      </a:pPr>
                      <a:r>
                        <a:rPr lang="ru-RU" sz="1200" i="0" dirty="0" smtClean="0">
                          <a:latin typeface="+mn-lt"/>
                          <a:ea typeface="Calibri"/>
                          <a:cs typeface="Times New Roman"/>
                        </a:rPr>
                        <a:t>ПСД и рекультивация свалок у </a:t>
                      </a:r>
                      <a:r>
                        <a:rPr lang="ru-RU" sz="1200" i="0" dirty="0" err="1" smtClean="0">
                          <a:latin typeface="+mn-lt"/>
                          <a:ea typeface="Calibri"/>
                          <a:cs typeface="Times New Roman"/>
                        </a:rPr>
                        <a:t>д.Закозье</a:t>
                      </a:r>
                      <a:r>
                        <a:rPr lang="ru-RU" sz="1200" i="0" dirty="0" smtClean="0">
                          <a:latin typeface="+mn-lt"/>
                          <a:ea typeface="Calibri"/>
                          <a:cs typeface="Times New Roman"/>
                        </a:rPr>
                        <a:t> и п.Косино</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20839,4</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3"/>
                  </a:ext>
                </a:extLst>
              </a:tr>
              <a:tr h="350935">
                <a:tc>
                  <a:txBody>
                    <a:bodyPr/>
                    <a:lstStyle/>
                    <a:p>
                      <a:pPr algn="l">
                        <a:lnSpc>
                          <a:spcPct val="115000"/>
                        </a:lnSpc>
                        <a:spcAft>
                          <a:spcPts val="0"/>
                        </a:spcAft>
                      </a:pPr>
                      <a:r>
                        <a:rPr lang="ru-RU" sz="1200" i="0" dirty="0" smtClean="0">
                          <a:latin typeface="+mn-lt"/>
                          <a:ea typeface="Calibri"/>
                          <a:cs typeface="Times New Roman"/>
                        </a:rPr>
                        <a:t>Ремонт </a:t>
                      </a:r>
                      <a:r>
                        <a:rPr lang="ru-RU" sz="1200" i="0" dirty="0" err="1" smtClean="0">
                          <a:latin typeface="+mn-lt"/>
                          <a:ea typeface="Calibri"/>
                          <a:cs typeface="Times New Roman"/>
                        </a:rPr>
                        <a:t>Талицкой</a:t>
                      </a:r>
                      <a:r>
                        <a:rPr lang="ru-RU" sz="1200" i="0" dirty="0" smtClean="0">
                          <a:latin typeface="+mn-lt"/>
                          <a:ea typeface="Calibri"/>
                          <a:cs typeface="Times New Roman"/>
                        </a:rPr>
                        <a:t> средней школы</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17811,6</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4"/>
                  </a:ext>
                </a:extLst>
              </a:tr>
              <a:tr h="526403">
                <a:tc>
                  <a:txBody>
                    <a:bodyPr/>
                    <a:lstStyle/>
                    <a:p>
                      <a:pPr algn="l">
                        <a:lnSpc>
                          <a:spcPct val="115000"/>
                        </a:lnSpc>
                        <a:spcAft>
                          <a:spcPts val="0"/>
                        </a:spcAft>
                      </a:pPr>
                      <a:r>
                        <a:rPr lang="ru-RU" sz="1200" i="0" dirty="0" smtClean="0">
                          <a:latin typeface="+mn-lt"/>
                          <a:ea typeface="Calibri"/>
                          <a:cs typeface="Times New Roman"/>
                        </a:rPr>
                        <a:t>Ремонт </a:t>
                      </a:r>
                      <a:r>
                        <a:rPr lang="ru-RU" sz="1200" i="0" dirty="0" err="1" smtClean="0">
                          <a:latin typeface="+mn-lt"/>
                          <a:ea typeface="Calibri"/>
                          <a:cs typeface="Times New Roman"/>
                        </a:rPr>
                        <a:t>Коварзинской</a:t>
                      </a:r>
                      <a:r>
                        <a:rPr lang="ru-RU" sz="1200" i="0" dirty="0" smtClean="0">
                          <a:latin typeface="+mn-lt"/>
                          <a:ea typeface="Calibri"/>
                          <a:cs typeface="Times New Roman"/>
                        </a:rPr>
                        <a:t> библиотеки</a:t>
                      </a:r>
                      <a:endParaRPr lang="ru-RU" sz="1200" i="0" dirty="0">
                        <a:solidFill>
                          <a:schemeClr val="accent1">
                            <a:lumMod val="75000"/>
                          </a:schemeClr>
                        </a:solidFill>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2284,4</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5"/>
                  </a:ext>
                </a:extLst>
              </a:tr>
              <a:tr h="267853">
                <a:tc>
                  <a:txBody>
                    <a:bodyPr/>
                    <a:lstStyle/>
                    <a:p>
                      <a:pPr algn="l">
                        <a:lnSpc>
                          <a:spcPct val="115000"/>
                        </a:lnSpc>
                        <a:spcAft>
                          <a:spcPts val="0"/>
                        </a:spcAft>
                      </a:pPr>
                      <a:r>
                        <a:rPr lang="ru-RU" sz="1200" i="0" dirty="0" smtClean="0">
                          <a:latin typeface="+mn-lt"/>
                          <a:ea typeface="Calibri"/>
                          <a:cs typeface="Times New Roman"/>
                        </a:rPr>
                        <a:t>Ремонт крыши </a:t>
                      </a:r>
                      <a:r>
                        <a:rPr lang="ru-RU" sz="1200" i="0" dirty="0" err="1" smtClean="0">
                          <a:latin typeface="+mn-lt"/>
                          <a:ea typeface="Calibri"/>
                          <a:cs typeface="Times New Roman"/>
                        </a:rPr>
                        <a:t>Коварзинского</a:t>
                      </a:r>
                      <a:r>
                        <a:rPr lang="ru-RU" sz="1200" i="0" dirty="0" smtClean="0">
                          <a:latin typeface="+mn-lt"/>
                          <a:ea typeface="Calibri"/>
                          <a:cs typeface="Times New Roman"/>
                        </a:rPr>
                        <a:t> СДК</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6260,0</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10"/>
                  </a:ext>
                </a:extLst>
              </a:tr>
              <a:tr h="267853">
                <a:tc>
                  <a:txBody>
                    <a:bodyPr/>
                    <a:lstStyle/>
                    <a:p>
                      <a:pPr algn="l">
                        <a:lnSpc>
                          <a:spcPct val="115000"/>
                        </a:lnSpc>
                        <a:spcAft>
                          <a:spcPts val="0"/>
                        </a:spcAft>
                      </a:pPr>
                      <a:r>
                        <a:rPr lang="ru-RU" sz="1200" i="0" dirty="0" smtClean="0">
                          <a:latin typeface="+mn-lt"/>
                          <a:ea typeface="Calibri"/>
                          <a:cs typeface="Times New Roman"/>
                        </a:rPr>
                        <a:t>Ремонт </a:t>
                      </a:r>
                      <a:r>
                        <a:rPr lang="ru-RU" sz="1200" i="0" dirty="0" err="1" smtClean="0">
                          <a:latin typeface="+mn-lt"/>
                          <a:ea typeface="Calibri"/>
                          <a:cs typeface="Times New Roman"/>
                        </a:rPr>
                        <a:t>картийной</a:t>
                      </a:r>
                      <a:r>
                        <a:rPr lang="ru-RU" sz="1200" i="0" dirty="0" smtClean="0">
                          <a:latin typeface="+mn-lt"/>
                          <a:ea typeface="Calibri"/>
                          <a:cs typeface="Times New Roman"/>
                        </a:rPr>
                        <a:t> галереи в с. Талицы</a:t>
                      </a:r>
                    </a:p>
                    <a:p>
                      <a:pPr algn="l">
                        <a:lnSpc>
                          <a:spcPct val="115000"/>
                        </a:lnSpc>
                        <a:spcAft>
                          <a:spcPts val="0"/>
                        </a:spcAft>
                      </a:pP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2352,4</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6"/>
                  </a:ext>
                </a:extLst>
              </a:tr>
              <a:tr h="472612">
                <a:tc>
                  <a:txBody>
                    <a:bodyPr/>
                    <a:lstStyle/>
                    <a:p>
                      <a:pPr algn="l">
                        <a:lnSpc>
                          <a:spcPct val="115000"/>
                        </a:lnSpc>
                        <a:spcAft>
                          <a:spcPts val="0"/>
                        </a:spcAft>
                      </a:pPr>
                      <a:r>
                        <a:rPr lang="ru-RU" sz="1200" i="0" dirty="0" smtClean="0">
                          <a:latin typeface="+mn-lt"/>
                          <a:ea typeface="Calibri"/>
                          <a:cs typeface="Times New Roman"/>
                        </a:rPr>
                        <a:t>Строительство бассейна (2023-псд; 2024и 2025-софинансирование </a:t>
                      </a:r>
                      <a:r>
                        <a:rPr lang="ru-RU" sz="1200" i="0" dirty="0" err="1" smtClean="0">
                          <a:latin typeface="+mn-lt"/>
                          <a:ea typeface="Calibri"/>
                          <a:cs typeface="Times New Roman"/>
                        </a:rPr>
                        <a:t>стр-ва</a:t>
                      </a:r>
                      <a:r>
                        <a:rPr lang="ru-RU" sz="1200" i="0" dirty="0" smtClean="0">
                          <a:latin typeface="+mn-lt"/>
                          <a:ea typeface="Calibri"/>
                          <a:cs typeface="Times New Roman"/>
                        </a:rPr>
                        <a:t>)</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23404,6</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7"/>
                  </a:ext>
                </a:extLst>
              </a:tr>
              <a:tr h="526403">
                <a:tc>
                  <a:txBody>
                    <a:bodyPr/>
                    <a:lstStyle/>
                    <a:p>
                      <a:pPr algn="l">
                        <a:lnSpc>
                          <a:spcPct val="115000"/>
                        </a:lnSpc>
                        <a:spcAft>
                          <a:spcPts val="0"/>
                        </a:spcAft>
                      </a:pPr>
                      <a:r>
                        <a:rPr lang="ru-RU" sz="1200" i="0" dirty="0" smtClean="0">
                          <a:latin typeface="+mn-lt"/>
                          <a:ea typeface="Calibri"/>
                          <a:cs typeface="Times New Roman"/>
                        </a:rPr>
                        <a:t>Перепланировка здания ФАП под жилье  (с.Ферапонтово)</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5177,9</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8"/>
                  </a:ext>
                </a:extLst>
              </a:tr>
              <a:tr h="526403">
                <a:tc>
                  <a:txBody>
                    <a:bodyPr/>
                    <a:lstStyle/>
                    <a:p>
                      <a:pPr algn="l">
                        <a:lnSpc>
                          <a:spcPct val="115000"/>
                        </a:lnSpc>
                        <a:spcAft>
                          <a:spcPts val="0"/>
                        </a:spcAft>
                      </a:pPr>
                      <a:r>
                        <a:rPr lang="ru-RU" sz="1200" i="0" dirty="0" smtClean="0">
                          <a:latin typeface="+mn-lt"/>
                          <a:ea typeface="Calibri"/>
                          <a:cs typeface="Times New Roman"/>
                        </a:rPr>
                        <a:t>Переселение граждан из ветхого и аварийного (</a:t>
                      </a:r>
                      <a:endParaRPr lang="ru-RU" sz="1200" i="0" dirty="0">
                        <a:latin typeface="+mn-lt"/>
                        <a:ea typeface="Calibri"/>
                        <a:cs typeface="Times New Roman"/>
                      </a:endParaRPr>
                    </a:p>
                  </a:txBody>
                  <a:tcPr marL="31553" marR="31553" marT="0" marB="0" anchor="ctr"/>
                </a:tc>
                <a:tc>
                  <a:txBody>
                    <a:bodyPr/>
                    <a:lstStyle/>
                    <a:p>
                      <a:pPr algn="ctr">
                        <a:lnSpc>
                          <a:spcPct val="115000"/>
                        </a:lnSpc>
                        <a:spcAft>
                          <a:spcPts val="0"/>
                        </a:spcAft>
                      </a:pPr>
                      <a:r>
                        <a:rPr lang="ru-RU" sz="1200" i="0" dirty="0" smtClean="0">
                          <a:latin typeface="+mn-lt"/>
                          <a:ea typeface="Calibri"/>
                          <a:cs typeface="Times New Roman"/>
                        </a:rPr>
                        <a:t>792932,5</a:t>
                      </a:r>
                      <a:endParaRPr lang="ru-RU" sz="1200" i="0" dirty="0">
                        <a:latin typeface="+mn-lt"/>
                        <a:ea typeface="Calibri"/>
                        <a:cs typeface="Times New Roman"/>
                      </a:endParaRPr>
                    </a:p>
                  </a:txBody>
                  <a:tcPr marL="31553" marR="31553" marT="0" marB="0" anchor="ctr"/>
                </a:tc>
                <a:extLst>
                  <a:ext uri="{0D108BD9-81ED-4DB2-BD59-A6C34878D82A}">
                    <a16:rowId xmlns:a16="http://schemas.microsoft.com/office/drawing/2014/main" val="10009"/>
                  </a:ext>
                </a:extLst>
              </a:tr>
            </a:tbl>
          </a:graphicData>
        </a:graphic>
      </p:graphicFrame>
      <p:sp>
        <p:nvSpPr>
          <p:cNvPr id="1028" name="AutoShape 4" descr="file:///C:/Users/%D0%94%D0%A4-11-006/Desktop/%D0%A4%D0%9E%D0%A2%D0%9E%20%D1%81%D1%82%D1%80%D0%BE%D0%B9%D0%BA%D0%B0/%D0%A1%D1%82%D1%80%D0%BE%D0%B9%D0%BA%D0%B0%20(%D1%8F%D0%BD%D0%B2%202018)/IMG_0853.JPG"/>
          <p:cNvSpPr>
            <a:spLocks noChangeAspect="1" noChangeArrowheads="1"/>
          </p:cNvSpPr>
          <p:nvPr/>
        </p:nvSpPr>
        <p:spPr bwMode="auto">
          <a:xfrm>
            <a:off x="179512" y="-3257550"/>
            <a:ext cx="9772650" cy="65151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file:///C:/Users/%D0%94%D0%A4-11-006/Desktop/%D0%A4%D0%9E%D0%A2%D0%9E%20%D1%81%D1%82%D1%80%D0%BE%D0%B9%D0%BA%D0%B0/%D0%A1%D1%82%D1%80%D0%BE%D0%B9%D0%BA%D0%B0%20(%D1%8F%D0%BD%D0%B2%202018)/IMG_0853.JPG"/>
          <p:cNvSpPr>
            <a:spLocks noChangeAspect="1" noChangeArrowheads="1"/>
          </p:cNvSpPr>
          <p:nvPr/>
        </p:nvSpPr>
        <p:spPr bwMode="auto">
          <a:xfrm>
            <a:off x="0" y="-3257550"/>
            <a:ext cx="9772650" cy="65151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1" name="Picture 7" descr="C:\Users\ДФ-11-006\Desktop\ФОТО стройка\Стройка (янв 2018)\IMG_0853.JPG"/>
          <p:cNvPicPr>
            <a:picLocks noChangeAspect="1" noChangeArrowheads="1"/>
          </p:cNvPicPr>
          <p:nvPr/>
        </p:nvPicPr>
        <p:blipFill>
          <a:blip r:embed="rId3" cstate="print"/>
          <a:srcRect/>
          <a:stretch>
            <a:fillRect/>
          </a:stretch>
        </p:blipFill>
        <p:spPr bwMode="auto">
          <a:xfrm>
            <a:off x="6372200" y="4293096"/>
            <a:ext cx="2559373" cy="1708282"/>
          </a:xfrm>
          <a:prstGeom prst="rect">
            <a:avLst/>
          </a:prstGeom>
          <a:noFill/>
        </p:spPr>
      </p:pic>
      <p:pic>
        <p:nvPicPr>
          <p:cNvPr id="8" name="Picture 9" descr="E:\На сайт\JVIbWO-wYMI.jpg"/>
          <p:cNvPicPr>
            <a:picLocks noChangeAspect="1" noChangeArrowheads="1"/>
          </p:cNvPicPr>
          <p:nvPr/>
        </p:nvPicPr>
        <p:blipFill>
          <a:blip r:embed="rId4" cstate="print"/>
          <a:srcRect/>
          <a:stretch>
            <a:fillRect/>
          </a:stretch>
        </p:blipFill>
        <p:spPr bwMode="auto">
          <a:xfrm>
            <a:off x="6372200" y="980728"/>
            <a:ext cx="2555776" cy="1728191"/>
          </a:xfrm>
          <a:prstGeom prst="rect">
            <a:avLst/>
          </a:prstGeom>
          <a:noFill/>
        </p:spPr>
      </p:pic>
      <p:pic>
        <p:nvPicPr>
          <p:cNvPr id="9" name="Picture 2" descr="C:\Documents and Settings\Владелец\Рабочий стол\Новая папка (3)\талицкая сош.JPG"/>
          <p:cNvPicPr>
            <a:picLocks noChangeAspect="1" noChangeArrowheads="1"/>
          </p:cNvPicPr>
          <p:nvPr/>
        </p:nvPicPr>
        <p:blipFill>
          <a:blip r:embed="rId5" cstate="print"/>
          <a:srcRect/>
          <a:stretch>
            <a:fillRect/>
          </a:stretch>
        </p:blipFill>
        <p:spPr bwMode="auto">
          <a:xfrm>
            <a:off x="6372200" y="2636912"/>
            <a:ext cx="2573477" cy="16442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p:spPr>
        <p:style>
          <a:lnRef idx="1">
            <a:schemeClr val="accent4"/>
          </a:lnRef>
          <a:fillRef idx="2">
            <a:schemeClr val="accent4"/>
          </a:fillRef>
          <a:effectRef idx="1">
            <a:schemeClr val="accent4"/>
          </a:effectRef>
          <a:fontRef idx="minor">
            <a:schemeClr val="dk1"/>
          </a:fontRef>
        </p:style>
        <p:txBody>
          <a:bodyPr>
            <a:normAutofit/>
          </a:bodyPr>
          <a:lstStyle/>
          <a:p>
            <a:r>
              <a:rPr lang="ru-RU" sz="2800" dirty="0" smtClean="0">
                <a:solidFill>
                  <a:srgbClr val="C00000"/>
                </a:solidFill>
              </a:rPr>
              <a:t>Реализация национальных проектов </a:t>
            </a:r>
            <a:br>
              <a:rPr lang="ru-RU" sz="2800" dirty="0" smtClean="0">
                <a:solidFill>
                  <a:srgbClr val="C00000"/>
                </a:solidFill>
              </a:rPr>
            </a:br>
            <a:r>
              <a:rPr lang="ru-RU" sz="2800" dirty="0" smtClean="0">
                <a:solidFill>
                  <a:srgbClr val="C00000"/>
                </a:solidFill>
              </a:rPr>
              <a:t>в 2023-2025 г.г.</a:t>
            </a:r>
            <a:endParaRPr lang="ru-RU" sz="2800" dirty="0">
              <a:solidFill>
                <a:srgbClr val="C00000"/>
              </a:solidFill>
            </a:endParaRPr>
          </a:p>
        </p:txBody>
      </p:sp>
      <p:sp>
        <p:nvSpPr>
          <p:cNvPr id="3" name="Содержимое 2"/>
          <p:cNvSpPr>
            <a:spLocks noGrp="1"/>
          </p:cNvSpPr>
          <p:nvPr>
            <p:ph idx="1"/>
          </p:nvPr>
        </p:nvSpPr>
        <p:spPr>
          <a:xfrm>
            <a:off x="395536" y="1700808"/>
            <a:ext cx="8568952" cy="4680520"/>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1800" dirty="0" smtClean="0"/>
              <a:t>2023                                                                                              2024    2025</a:t>
            </a:r>
            <a:endParaRPr lang="ru-RU" sz="1600" dirty="0" smtClean="0"/>
          </a:p>
          <a:p>
            <a:pPr>
              <a:buNone/>
            </a:pPr>
            <a:r>
              <a:rPr lang="ru-RU" sz="1600" dirty="0" smtClean="0"/>
              <a:t>                   Жильё и городская среда</a:t>
            </a:r>
          </a:p>
          <a:p>
            <a:pPr>
              <a:buNone/>
            </a:pPr>
            <a:r>
              <a:rPr lang="ru-RU" sz="1400" dirty="0" smtClean="0"/>
              <a:t>776,7        Переселение граждан из аварийного жил. фонда                                      16,2           0 </a:t>
            </a:r>
          </a:p>
          <a:p>
            <a:pPr>
              <a:buNone/>
            </a:pPr>
            <a:r>
              <a:rPr lang="ru-RU" sz="1400" dirty="0" smtClean="0"/>
              <a:t>  2,9         Благоустройство общественных территорий                                                0,7          0,2</a:t>
            </a:r>
          </a:p>
          <a:p>
            <a:pPr>
              <a:buNone/>
            </a:pPr>
            <a:r>
              <a:rPr lang="ru-RU" sz="1400" dirty="0" smtClean="0"/>
              <a:t>                   </a:t>
            </a:r>
          </a:p>
          <a:p>
            <a:pPr>
              <a:buNone/>
            </a:pPr>
            <a:r>
              <a:rPr lang="ru-RU" sz="1600" dirty="0" smtClean="0"/>
              <a:t>                                Образование</a:t>
            </a:r>
            <a:r>
              <a:rPr lang="ru-RU" sz="1400" dirty="0" smtClean="0"/>
              <a:t>   </a:t>
            </a:r>
          </a:p>
          <a:p>
            <a:pPr>
              <a:buNone/>
            </a:pPr>
            <a:r>
              <a:rPr lang="ru-RU" sz="1400" dirty="0" smtClean="0"/>
              <a:t>  2,2        Проект «Современная школа» – (центры точка роста)                                      0             0</a:t>
            </a:r>
          </a:p>
          <a:p>
            <a:pPr>
              <a:buNone/>
            </a:pPr>
            <a:r>
              <a:rPr lang="ru-RU" sz="1400" dirty="0" smtClean="0"/>
              <a:t> 10,0          Проект «Цифровая </a:t>
            </a:r>
            <a:r>
              <a:rPr lang="ru-RU" sz="1400" dirty="0" err="1" smtClean="0"/>
              <a:t>образов.среда</a:t>
            </a:r>
            <a:r>
              <a:rPr lang="ru-RU" sz="1400" dirty="0" smtClean="0"/>
              <a:t>(</a:t>
            </a:r>
            <a:r>
              <a:rPr lang="ru-RU" sz="1400" dirty="0" err="1" smtClean="0"/>
              <a:t>компьют.оборудование</a:t>
            </a:r>
            <a:r>
              <a:rPr lang="ru-RU" sz="1400" dirty="0" smtClean="0"/>
              <a:t>)                        3,6             0</a:t>
            </a:r>
          </a:p>
          <a:p>
            <a:pPr>
              <a:buNone/>
            </a:pPr>
            <a:r>
              <a:rPr lang="ru-RU" sz="1400" dirty="0" smtClean="0"/>
              <a:t>                         </a:t>
            </a:r>
          </a:p>
          <a:p>
            <a:pPr>
              <a:buNone/>
            </a:pPr>
            <a:r>
              <a:rPr lang="ru-RU" sz="1600" dirty="0" smtClean="0"/>
              <a:t>                                   Демография</a:t>
            </a:r>
          </a:p>
          <a:p>
            <a:pPr>
              <a:buNone/>
            </a:pPr>
            <a:r>
              <a:rPr lang="ru-RU" sz="1400" dirty="0" smtClean="0"/>
              <a:t> 0,7        Проект «Финансовая поддержка семей при рождении детей»                         0,7          0,7</a:t>
            </a:r>
          </a:p>
          <a:p>
            <a:pPr>
              <a:buNone/>
            </a:pPr>
            <a:r>
              <a:rPr lang="ru-RU" sz="1400" dirty="0" smtClean="0"/>
              <a:t>              (предоставление денежной выплаты взамен                                     </a:t>
            </a:r>
          </a:p>
          <a:p>
            <a:pPr>
              <a:buNone/>
            </a:pPr>
            <a:r>
              <a:rPr lang="ru-RU" sz="1400" dirty="0" smtClean="0"/>
              <a:t>               предоставления земельного участка гражданам, </a:t>
            </a:r>
          </a:p>
          <a:p>
            <a:pPr>
              <a:buNone/>
            </a:pPr>
            <a:r>
              <a:rPr lang="ru-RU" sz="1400" dirty="0" smtClean="0"/>
              <a:t>               имеющим 3-х и более детей)   </a:t>
            </a:r>
            <a:endParaRPr lang="ru-RU" sz="1400" dirty="0"/>
          </a:p>
        </p:txBody>
      </p:sp>
      <p:pic>
        <p:nvPicPr>
          <p:cNvPr id="1027" name="Picture 3" descr="C:\Users\ДФ-11-006\Desktop\ФОТО стройка\Фото2019\index 22.jpg"/>
          <p:cNvPicPr>
            <a:picLocks noChangeAspect="1" noChangeArrowheads="1"/>
          </p:cNvPicPr>
          <p:nvPr/>
        </p:nvPicPr>
        <p:blipFill>
          <a:blip r:embed="rId2" cstate="print"/>
          <a:srcRect/>
          <a:stretch>
            <a:fillRect/>
          </a:stretch>
        </p:blipFill>
        <p:spPr bwMode="auto">
          <a:xfrm>
            <a:off x="6012160" y="1701892"/>
            <a:ext cx="1156850" cy="1151044"/>
          </a:xfrm>
          <a:prstGeom prst="rect">
            <a:avLst/>
          </a:prstGeom>
          <a:noFill/>
        </p:spPr>
      </p:pic>
      <p:pic>
        <p:nvPicPr>
          <p:cNvPr id="1033" name="Picture 9" descr="C:\Users\ДФ-11-006\Desktop\ФОТО стройка\Фото2019\22222.jpg"/>
          <p:cNvPicPr>
            <a:picLocks noChangeAspect="1" noChangeArrowheads="1"/>
          </p:cNvPicPr>
          <p:nvPr/>
        </p:nvPicPr>
        <p:blipFill>
          <a:blip r:embed="rId3" cstate="print"/>
          <a:srcRect/>
          <a:stretch>
            <a:fillRect/>
          </a:stretch>
        </p:blipFill>
        <p:spPr bwMode="auto">
          <a:xfrm>
            <a:off x="6444208" y="2924944"/>
            <a:ext cx="1080120" cy="1384620"/>
          </a:xfrm>
          <a:prstGeom prst="rect">
            <a:avLst/>
          </a:prstGeom>
          <a:noFill/>
        </p:spPr>
      </p:pic>
      <p:pic>
        <p:nvPicPr>
          <p:cNvPr id="1037" name="Picture 13" descr="C:\Users\ДФ-11-006\Desktop\ФОТО стройка\2021г фото\нац. проекты 2020\Зем. сертификат.jpg"/>
          <p:cNvPicPr>
            <a:picLocks noChangeAspect="1" noChangeArrowheads="1"/>
          </p:cNvPicPr>
          <p:nvPr/>
        </p:nvPicPr>
        <p:blipFill>
          <a:blip r:embed="rId4" cstate="print"/>
          <a:srcRect/>
          <a:stretch>
            <a:fillRect/>
          </a:stretch>
        </p:blipFill>
        <p:spPr bwMode="auto">
          <a:xfrm>
            <a:off x="6444208" y="4509120"/>
            <a:ext cx="1224136" cy="10801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214290"/>
            <a:ext cx="8229600" cy="714380"/>
          </a:xfrm>
        </p:spPr>
        <p:txBody>
          <a:bodyPr>
            <a:normAutofit fontScale="90000"/>
          </a:bodyPr>
          <a:lstStyle/>
          <a:p>
            <a:pPr algn="ctr"/>
            <a:r>
              <a:rPr lang="ru-RU" sz="3200" i="1" dirty="0" smtClean="0">
                <a:solidFill>
                  <a:schemeClr val="accent1">
                    <a:lumMod val="50000"/>
                  </a:schemeClr>
                </a:solidFill>
                <a:effectLst/>
              </a:rPr>
              <a:t>Расходы по отрасли </a:t>
            </a:r>
            <a:r>
              <a:rPr lang="ru-RU" sz="3200" i="1" dirty="0" smtClean="0">
                <a:solidFill>
                  <a:schemeClr val="accent1">
                    <a:lumMod val="50000"/>
                  </a:schemeClr>
                </a:solidFill>
                <a:effectLst>
                  <a:outerShdw blurRad="38100" dist="38100" dir="2700000" algn="tl">
                    <a:srgbClr val="000000">
                      <a:alpha val="43137"/>
                    </a:srgbClr>
                  </a:outerShdw>
                </a:effectLst>
              </a:rPr>
              <a:t>«Образование» </a:t>
            </a:r>
            <a:r>
              <a:rPr lang="ru-RU" sz="3200" i="1" dirty="0" smtClean="0">
                <a:solidFill>
                  <a:schemeClr val="accent1">
                    <a:lumMod val="50000"/>
                  </a:schemeClr>
                </a:solidFill>
                <a:effectLst/>
              </a:rPr>
              <a:t/>
            </a:r>
            <a:br>
              <a:rPr lang="ru-RU" sz="3200" i="1" dirty="0" smtClean="0">
                <a:solidFill>
                  <a:schemeClr val="accent1">
                    <a:lumMod val="50000"/>
                  </a:schemeClr>
                </a:solidFill>
                <a:effectLst/>
              </a:rPr>
            </a:br>
            <a:r>
              <a:rPr lang="ru-RU" sz="3200" i="1" dirty="0" smtClean="0">
                <a:solidFill>
                  <a:schemeClr val="accent1">
                    <a:lumMod val="50000"/>
                  </a:schemeClr>
                </a:solidFill>
                <a:effectLst/>
              </a:rPr>
              <a:t>на 2023-2025 годы</a:t>
            </a:r>
            <a:endParaRPr lang="ru-RU" sz="3200" i="1" dirty="0">
              <a:solidFill>
                <a:schemeClr val="accent1">
                  <a:lumMod val="50000"/>
                </a:schemeClr>
              </a:solidFill>
              <a:effectLst/>
            </a:endParaRPr>
          </a:p>
        </p:txBody>
      </p:sp>
      <p:sp>
        <p:nvSpPr>
          <p:cNvPr id="16" name="Овал 15"/>
          <p:cNvSpPr/>
          <p:nvPr/>
        </p:nvSpPr>
        <p:spPr>
          <a:xfrm>
            <a:off x="142844" y="1357298"/>
            <a:ext cx="3500462" cy="4929222"/>
          </a:xfrm>
          <a:prstGeom prst="ellipse">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400" i="1" dirty="0" smtClean="0">
                <a:solidFill>
                  <a:schemeClr val="tx1"/>
                </a:solidFill>
                <a:latin typeface="Times New Roman" pitchFamily="18" charset="0"/>
                <a:cs typeface="Times New Roman" pitchFamily="18" charset="0"/>
              </a:rPr>
              <a:t>Сеть образовательных учреждений, финансируемых из районного бюджета</a:t>
            </a:r>
            <a:endParaRPr lang="ru-RU" sz="2400" i="1" dirty="0">
              <a:solidFill>
                <a:schemeClr val="tx1"/>
              </a:solidFill>
              <a:latin typeface="Times New Roman" pitchFamily="18" charset="0"/>
              <a:cs typeface="Times New Roman" pitchFamily="18" charset="0"/>
            </a:endParaRPr>
          </a:p>
        </p:txBody>
      </p:sp>
      <p:cxnSp>
        <p:nvCxnSpPr>
          <p:cNvPr id="18" name="Соединительная линия уступом 17"/>
          <p:cNvCxnSpPr/>
          <p:nvPr/>
        </p:nvCxnSpPr>
        <p:spPr>
          <a:xfrm>
            <a:off x="2500298" y="1500174"/>
            <a:ext cx="4357718" cy="357190"/>
          </a:xfrm>
          <a:prstGeom prst="bentConnector3">
            <a:avLst>
              <a:gd name="adj1" fmla="val 30345"/>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a:off x="3428992" y="2643182"/>
            <a:ext cx="3857652" cy="357190"/>
          </a:xfrm>
          <a:prstGeom prst="bentConnector3">
            <a:avLst>
              <a:gd name="adj1" fmla="val 10694"/>
            </a:avLst>
          </a:prstGeom>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p:nvPr/>
        </p:nvCxnSpPr>
        <p:spPr>
          <a:xfrm>
            <a:off x="3643306" y="3929066"/>
            <a:ext cx="3929090" cy="357190"/>
          </a:xfrm>
          <a:prstGeom prst="bentConnector3">
            <a:avLst>
              <a:gd name="adj1" fmla="val 4851"/>
            </a:avLst>
          </a:prstGeom>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p:nvPr/>
        </p:nvCxnSpPr>
        <p:spPr>
          <a:xfrm>
            <a:off x="1643042" y="6286520"/>
            <a:ext cx="6000792" cy="357190"/>
          </a:xfrm>
          <a:prstGeom prst="bentConnector3">
            <a:avLst>
              <a:gd name="adj1" fmla="val 3216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86182" y="928670"/>
            <a:ext cx="2428892" cy="954107"/>
          </a:xfrm>
          <a:prstGeom prst="rect">
            <a:avLst/>
          </a:prstGeom>
          <a:noFill/>
        </p:spPr>
        <p:txBody>
          <a:bodyPr wrap="square" rtlCol="0">
            <a:spAutoFit/>
          </a:bodyPr>
          <a:lstStyle/>
          <a:p>
            <a:pPr algn="ctr"/>
            <a:r>
              <a:rPr lang="ru-RU" sz="1400" b="1" i="1" dirty="0" smtClean="0"/>
              <a:t>Дошкольное </a:t>
            </a:r>
          </a:p>
          <a:p>
            <a:pPr algn="ctr"/>
            <a:r>
              <a:rPr lang="ru-RU" sz="1400" b="1" i="1" dirty="0" smtClean="0"/>
              <a:t>образование </a:t>
            </a:r>
          </a:p>
          <a:p>
            <a:pPr algn="ctr"/>
            <a:r>
              <a:rPr lang="ru-RU" sz="1400" i="1" dirty="0" smtClean="0"/>
              <a:t>(4 </a:t>
            </a:r>
            <a:r>
              <a:rPr lang="ru-RU" sz="1400" i="1" dirty="0" err="1" smtClean="0"/>
              <a:t>д</a:t>
            </a:r>
            <a:r>
              <a:rPr lang="ru-RU" sz="1400" i="1" dirty="0" smtClean="0"/>
              <a:t>/с, </a:t>
            </a:r>
          </a:p>
          <a:p>
            <a:pPr algn="ctr"/>
            <a:r>
              <a:rPr lang="ru-RU" sz="1400" i="1" dirty="0" smtClean="0"/>
              <a:t>586 воспитанников)</a:t>
            </a:r>
          </a:p>
        </p:txBody>
      </p:sp>
      <p:sp>
        <p:nvSpPr>
          <p:cNvPr id="35" name="TextBox 34"/>
          <p:cNvSpPr txBox="1"/>
          <p:nvPr/>
        </p:nvSpPr>
        <p:spPr>
          <a:xfrm>
            <a:off x="3714744" y="1857364"/>
            <a:ext cx="2714644" cy="954107"/>
          </a:xfrm>
          <a:prstGeom prst="rect">
            <a:avLst/>
          </a:prstGeom>
          <a:noFill/>
        </p:spPr>
        <p:txBody>
          <a:bodyPr wrap="square" rtlCol="0">
            <a:spAutoFit/>
          </a:bodyPr>
          <a:lstStyle/>
          <a:p>
            <a:pPr lvl="0" algn="ctr"/>
            <a:r>
              <a:rPr lang="ru-RU" sz="1400" b="1" i="1" dirty="0" smtClean="0"/>
              <a:t>Общее </a:t>
            </a:r>
          </a:p>
          <a:p>
            <a:pPr lvl="0" algn="ctr"/>
            <a:r>
              <a:rPr lang="ru-RU" sz="1400" b="1" i="1" dirty="0" smtClean="0"/>
              <a:t>образование </a:t>
            </a:r>
          </a:p>
          <a:p>
            <a:pPr lvl="0" algn="ctr"/>
            <a:r>
              <a:rPr lang="ru-RU" sz="1400" i="1" dirty="0" smtClean="0"/>
              <a:t>(7 школ и </a:t>
            </a:r>
          </a:p>
          <a:p>
            <a:pPr lvl="0" algn="ctr"/>
            <a:r>
              <a:rPr lang="ru-RU" sz="1400" i="1" dirty="0" smtClean="0"/>
              <a:t>1350 учащихся)</a:t>
            </a:r>
          </a:p>
        </p:txBody>
      </p:sp>
      <p:sp>
        <p:nvSpPr>
          <p:cNvPr id="36" name="Прямоугольник 35"/>
          <p:cNvSpPr/>
          <p:nvPr/>
        </p:nvSpPr>
        <p:spPr>
          <a:xfrm>
            <a:off x="3714744" y="3071810"/>
            <a:ext cx="3071834" cy="1169551"/>
          </a:xfrm>
          <a:prstGeom prst="rect">
            <a:avLst/>
          </a:prstGeom>
        </p:spPr>
        <p:txBody>
          <a:bodyPr wrap="square">
            <a:spAutoFit/>
          </a:bodyPr>
          <a:lstStyle/>
          <a:p>
            <a:pPr algn="ctr"/>
            <a:r>
              <a:rPr lang="ru-RU" sz="1400" b="1" i="1" dirty="0" smtClean="0"/>
              <a:t>Учреждения </a:t>
            </a:r>
          </a:p>
          <a:p>
            <a:pPr algn="ctr"/>
            <a:r>
              <a:rPr lang="ru-RU" sz="1400" b="1" i="1" dirty="0" smtClean="0"/>
              <a:t>дополнительного образования детей </a:t>
            </a:r>
          </a:p>
          <a:p>
            <a:pPr algn="ctr"/>
            <a:r>
              <a:rPr lang="ru-RU" sz="1400" i="1" dirty="0" smtClean="0"/>
              <a:t>  (3 учреждения(ДДТ,ДШИ,ДЮСШ)</a:t>
            </a:r>
          </a:p>
          <a:p>
            <a:pPr algn="ctr"/>
            <a:r>
              <a:rPr lang="ru-RU" sz="1400" i="1" dirty="0" smtClean="0"/>
              <a:t>1321 обучающихся)</a:t>
            </a:r>
            <a:endParaRPr lang="ru-RU" sz="1400" dirty="0"/>
          </a:p>
        </p:txBody>
      </p:sp>
      <p:sp>
        <p:nvSpPr>
          <p:cNvPr id="39" name="TextBox 38"/>
          <p:cNvSpPr txBox="1"/>
          <p:nvPr/>
        </p:nvSpPr>
        <p:spPr>
          <a:xfrm>
            <a:off x="3571868" y="5488394"/>
            <a:ext cx="3465248" cy="1369606"/>
          </a:xfrm>
          <a:prstGeom prst="rect">
            <a:avLst/>
          </a:prstGeom>
          <a:noFill/>
        </p:spPr>
        <p:txBody>
          <a:bodyPr wrap="square" rtlCol="0">
            <a:spAutoFit/>
          </a:bodyPr>
          <a:lstStyle/>
          <a:p>
            <a:pPr lvl="0" algn="ctr"/>
            <a:r>
              <a:rPr lang="ru-RU" sz="1300" b="1" i="1" dirty="0" smtClean="0"/>
              <a:t>Центр обеспечения</a:t>
            </a:r>
          </a:p>
          <a:p>
            <a:pPr lvl="0" algn="ctr"/>
            <a:r>
              <a:rPr lang="ru-RU" sz="1300" b="1" i="1" dirty="0" smtClean="0"/>
              <a:t> деятельности учреждений образования </a:t>
            </a:r>
          </a:p>
          <a:p>
            <a:pPr lvl="0" algn="ctr"/>
            <a:r>
              <a:rPr lang="ru-RU" sz="1300" i="1" dirty="0" smtClean="0"/>
              <a:t>(имеет 16 единиц техники для подвоза учащихся к месту учебы и обратно)</a:t>
            </a:r>
          </a:p>
          <a:p>
            <a:endParaRPr lang="ru-RU" dirty="0"/>
          </a:p>
        </p:txBody>
      </p:sp>
      <p:cxnSp>
        <p:nvCxnSpPr>
          <p:cNvPr id="17" name="Соединительная линия уступом 16"/>
          <p:cNvCxnSpPr/>
          <p:nvPr/>
        </p:nvCxnSpPr>
        <p:spPr>
          <a:xfrm>
            <a:off x="3428992" y="5072074"/>
            <a:ext cx="4071966" cy="357190"/>
          </a:xfrm>
          <a:prstGeom prst="bentConnector3">
            <a:avLst>
              <a:gd name="adj1" fmla="val 8681"/>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86182" y="4286256"/>
            <a:ext cx="3429024" cy="1169551"/>
          </a:xfrm>
          <a:prstGeom prst="rect">
            <a:avLst/>
          </a:prstGeom>
          <a:noFill/>
        </p:spPr>
        <p:txBody>
          <a:bodyPr wrap="square" rtlCol="0">
            <a:spAutoFit/>
          </a:bodyPr>
          <a:lstStyle/>
          <a:p>
            <a:pPr algn="ctr"/>
            <a:r>
              <a:rPr lang="ru-RU" sz="1400" b="1" i="1" dirty="0" smtClean="0"/>
              <a:t>Молодежный центр </a:t>
            </a:r>
          </a:p>
          <a:p>
            <a:pPr algn="ctr"/>
            <a:r>
              <a:rPr lang="ru-RU" sz="1400" b="1" i="1" dirty="0" smtClean="0"/>
              <a:t>«Альфа»</a:t>
            </a:r>
          </a:p>
          <a:p>
            <a:pPr algn="ctr"/>
            <a:r>
              <a:rPr lang="ru-RU" sz="1400" i="1" dirty="0" smtClean="0"/>
              <a:t>(проводится более 160  мероприятий в год, 148 чел. посещает клубные формирования)</a:t>
            </a:r>
            <a:endParaRPr lang="ru-RU" sz="1400" i="1" dirty="0"/>
          </a:p>
        </p:txBody>
      </p:sp>
      <p:pic>
        <p:nvPicPr>
          <p:cNvPr id="2" name="Picture 2" descr="F:\0000000504.jpg"/>
          <p:cNvPicPr>
            <a:picLocks noChangeAspect="1" noChangeArrowheads="1"/>
          </p:cNvPicPr>
          <p:nvPr/>
        </p:nvPicPr>
        <p:blipFill>
          <a:blip r:embed="rId3" cstate="print"/>
          <a:srcRect/>
          <a:stretch>
            <a:fillRect/>
          </a:stretch>
        </p:blipFill>
        <p:spPr bwMode="auto">
          <a:xfrm>
            <a:off x="6857984" y="2857496"/>
            <a:ext cx="2286016" cy="1143009"/>
          </a:xfrm>
          <a:prstGeom prst="rect">
            <a:avLst/>
          </a:prstGeom>
          <a:ln>
            <a:noFill/>
          </a:ln>
          <a:effectLst>
            <a:softEdge rad="112500"/>
          </a:effectLst>
        </p:spPr>
      </p:pic>
      <p:pic>
        <p:nvPicPr>
          <p:cNvPr id="4" name="Picture 3" descr="F:\ontarioeducation.wordpress.jpg"/>
          <p:cNvPicPr>
            <a:picLocks noChangeAspect="1" noChangeArrowheads="1"/>
          </p:cNvPicPr>
          <p:nvPr/>
        </p:nvPicPr>
        <p:blipFill>
          <a:blip r:embed="rId4" cstate="print"/>
          <a:srcRect/>
          <a:stretch>
            <a:fillRect/>
          </a:stretch>
        </p:blipFill>
        <p:spPr bwMode="auto">
          <a:xfrm>
            <a:off x="6929454" y="4000504"/>
            <a:ext cx="2214546" cy="1210686"/>
          </a:xfrm>
          <a:prstGeom prst="rect">
            <a:avLst/>
          </a:prstGeom>
          <a:ln>
            <a:noFill/>
          </a:ln>
          <a:effectLst>
            <a:softEdge rad="112500"/>
          </a:effectLst>
        </p:spPr>
      </p:pic>
      <p:pic>
        <p:nvPicPr>
          <p:cNvPr id="20" name="Picture 2" descr="F:\52300_Pepelyeva_01_211.jpg"/>
          <p:cNvPicPr>
            <a:picLocks noChangeAspect="1" noChangeArrowheads="1"/>
          </p:cNvPicPr>
          <p:nvPr/>
        </p:nvPicPr>
        <p:blipFill>
          <a:blip r:embed="rId5" cstate="print"/>
          <a:srcRect/>
          <a:stretch>
            <a:fillRect/>
          </a:stretch>
        </p:blipFill>
        <p:spPr bwMode="auto">
          <a:xfrm>
            <a:off x="6858016" y="500042"/>
            <a:ext cx="2285984" cy="1285885"/>
          </a:xfrm>
          <a:prstGeom prst="rect">
            <a:avLst/>
          </a:prstGeom>
          <a:ln>
            <a:noFill/>
          </a:ln>
          <a:effectLst>
            <a:softEdge rad="112500"/>
          </a:effectLst>
        </p:spPr>
      </p:pic>
      <p:pic>
        <p:nvPicPr>
          <p:cNvPr id="2050" name="Picture 2" descr="F:\660x440_0_88b2ce57407ecf3a11f8127626c71ebd@2120x1414_0xc0a839a2_8458608821503475200.jpeg"/>
          <p:cNvPicPr>
            <a:picLocks noChangeAspect="1" noChangeArrowheads="1"/>
          </p:cNvPicPr>
          <p:nvPr/>
        </p:nvPicPr>
        <p:blipFill>
          <a:blip r:embed="rId6" cstate="print"/>
          <a:srcRect/>
          <a:stretch>
            <a:fillRect/>
          </a:stretch>
        </p:blipFill>
        <p:spPr bwMode="auto">
          <a:xfrm>
            <a:off x="6858016" y="1643050"/>
            <a:ext cx="2285984" cy="1357322"/>
          </a:xfrm>
          <a:prstGeom prst="rect">
            <a:avLst/>
          </a:prstGeom>
          <a:ln>
            <a:noFill/>
          </a:ln>
          <a:effectLst>
            <a:softEdge rad="112500"/>
          </a:effectLst>
        </p:spPr>
      </p:pic>
      <p:pic>
        <p:nvPicPr>
          <p:cNvPr id="2051" name="Picture 3" descr="F:\1477988445_4cc99109_jpg_crop1508753147_ejw_1208.jpg"/>
          <p:cNvPicPr>
            <a:picLocks noChangeAspect="1" noChangeArrowheads="1"/>
          </p:cNvPicPr>
          <p:nvPr/>
        </p:nvPicPr>
        <p:blipFill>
          <a:blip r:embed="rId7" cstate="print"/>
          <a:srcRect/>
          <a:stretch>
            <a:fillRect/>
          </a:stretch>
        </p:blipFill>
        <p:spPr bwMode="auto">
          <a:xfrm>
            <a:off x="6929454" y="5286388"/>
            <a:ext cx="2214545" cy="145252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500"/>
                            </p:stCondLst>
                            <p:childTnLst>
                              <p:par>
                                <p:cTn id="25" presetID="54" presetClass="entr" presetSubtype="0" accel="10000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strVal val="#ppt_w*0.05"/>
                                          </p:val>
                                        </p:tav>
                                        <p:tav tm="100000">
                                          <p:val>
                                            <p:strVal val="#ppt_w"/>
                                          </p:val>
                                        </p:tav>
                                      </p:tavLst>
                                    </p:anim>
                                    <p:anim calcmode="lin" valueType="num">
                                      <p:cBhvr>
                                        <p:cTn id="28" dur="500" fill="hold"/>
                                        <p:tgtEl>
                                          <p:spTgt spid="34"/>
                                        </p:tgtEl>
                                        <p:attrNameLst>
                                          <p:attrName>ppt_h</p:attrName>
                                        </p:attrNameLst>
                                      </p:cBhvr>
                                      <p:tavLst>
                                        <p:tav tm="0">
                                          <p:val>
                                            <p:strVal val="#ppt_h"/>
                                          </p:val>
                                        </p:tav>
                                        <p:tav tm="100000">
                                          <p:val>
                                            <p:strVal val="#ppt_h"/>
                                          </p:val>
                                        </p:tav>
                                      </p:tavLst>
                                    </p:anim>
                                    <p:anim calcmode="lin" valueType="num">
                                      <p:cBhvr>
                                        <p:cTn id="29" dur="500" fill="hold"/>
                                        <p:tgtEl>
                                          <p:spTgt spid="34"/>
                                        </p:tgtEl>
                                        <p:attrNameLst>
                                          <p:attrName>ppt_x</p:attrName>
                                        </p:attrNameLst>
                                      </p:cBhvr>
                                      <p:tavLst>
                                        <p:tav tm="0">
                                          <p:val>
                                            <p:strVal val="#ppt_x-.2"/>
                                          </p:val>
                                        </p:tav>
                                        <p:tav tm="100000">
                                          <p:val>
                                            <p:strVal val="#ppt_x"/>
                                          </p:val>
                                        </p:tav>
                                      </p:tavLst>
                                    </p:anim>
                                    <p:anim calcmode="lin" valueType="num">
                                      <p:cBhvr>
                                        <p:cTn id="30" dur="500" fill="hold"/>
                                        <p:tgtEl>
                                          <p:spTgt spid="34"/>
                                        </p:tgtEl>
                                        <p:attrNameLst>
                                          <p:attrName>ppt_y</p:attrName>
                                        </p:attrNameLst>
                                      </p:cBhvr>
                                      <p:tavLst>
                                        <p:tav tm="0">
                                          <p:val>
                                            <p:strVal val="#ppt_y"/>
                                          </p:val>
                                        </p:tav>
                                        <p:tav tm="100000">
                                          <p:val>
                                            <p:strVal val="#ppt_y"/>
                                          </p:val>
                                        </p:tav>
                                      </p:tavLst>
                                    </p:anim>
                                    <p:animEffect transition="in" filter="fade">
                                      <p:cBhvr>
                                        <p:cTn id="31" dur="500"/>
                                        <p:tgtEl>
                                          <p:spTgt spid="34"/>
                                        </p:tgtEl>
                                      </p:cBhvr>
                                    </p:animEffect>
                                  </p:childTnLst>
                                </p:cTn>
                              </p:par>
                            </p:childTnLst>
                          </p:cTn>
                        </p:par>
                        <p:par>
                          <p:cTn id="32" fill="hold">
                            <p:stCondLst>
                              <p:cond delay="1000"/>
                            </p:stCondLst>
                            <p:childTnLst>
                              <p:par>
                                <p:cTn id="33" presetID="54" presetClass="entr" presetSubtype="0" accel="10000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strVal val="#ppt_w*0.05"/>
                                          </p:val>
                                        </p:tav>
                                        <p:tav tm="100000">
                                          <p:val>
                                            <p:strVal val="#ppt_w"/>
                                          </p:val>
                                        </p:tav>
                                      </p:tavLst>
                                    </p:anim>
                                    <p:anim calcmode="lin" valueType="num">
                                      <p:cBhvr>
                                        <p:cTn id="36" dur="500" fill="hold"/>
                                        <p:tgtEl>
                                          <p:spTgt spid="35"/>
                                        </p:tgtEl>
                                        <p:attrNameLst>
                                          <p:attrName>ppt_h</p:attrName>
                                        </p:attrNameLst>
                                      </p:cBhvr>
                                      <p:tavLst>
                                        <p:tav tm="0">
                                          <p:val>
                                            <p:strVal val="#ppt_h"/>
                                          </p:val>
                                        </p:tav>
                                        <p:tav tm="100000">
                                          <p:val>
                                            <p:strVal val="#ppt_h"/>
                                          </p:val>
                                        </p:tav>
                                      </p:tavLst>
                                    </p:anim>
                                    <p:anim calcmode="lin" valueType="num">
                                      <p:cBhvr>
                                        <p:cTn id="37" dur="500" fill="hold"/>
                                        <p:tgtEl>
                                          <p:spTgt spid="35"/>
                                        </p:tgtEl>
                                        <p:attrNameLst>
                                          <p:attrName>ppt_x</p:attrName>
                                        </p:attrNameLst>
                                      </p:cBhvr>
                                      <p:tavLst>
                                        <p:tav tm="0">
                                          <p:val>
                                            <p:strVal val="#ppt_x-.2"/>
                                          </p:val>
                                        </p:tav>
                                        <p:tav tm="100000">
                                          <p:val>
                                            <p:strVal val="#ppt_x"/>
                                          </p:val>
                                        </p:tav>
                                      </p:tavLst>
                                    </p:anim>
                                    <p:anim calcmode="lin" valueType="num">
                                      <p:cBhvr>
                                        <p:cTn id="38" dur="500" fill="hold"/>
                                        <p:tgtEl>
                                          <p:spTgt spid="35"/>
                                        </p:tgtEl>
                                        <p:attrNameLst>
                                          <p:attrName>ppt_y</p:attrName>
                                        </p:attrNameLst>
                                      </p:cBhvr>
                                      <p:tavLst>
                                        <p:tav tm="0">
                                          <p:val>
                                            <p:strVal val="#ppt_y"/>
                                          </p:val>
                                        </p:tav>
                                        <p:tav tm="100000">
                                          <p:val>
                                            <p:strVal val="#ppt_y"/>
                                          </p:val>
                                        </p:tav>
                                      </p:tavLst>
                                    </p:anim>
                                    <p:animEffect transition="in" filter="fade">
                                      <p:cBhvr>
                                        <p:cTn id="39" dur="500"/>
                                        <p:tgtEl>
                                          <p:spTgt spid="35"/>
                                        </p:tgtEl>
                                      </p:cBhvr>
                                    </p:animEffect>
                                  </p:childTnLst>
                                </p:cTn>
                              </p:par>
                            </p:childTnLst>
                          </p:cTn>
                        </p:par>
                        <p:par>
                          <p:cTn id="40" fill="hold">
                            <p:stCondLst>
                              <p:cond delay="1500"/>
                            </p:stCondLst>
                            <p:childTnLst>
                              <p:par>
                                <p:cTn id="41" presetID="54" presetClass="entr" presetSubtype="0" accel="10000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strVal val="#ppt_w*0.05"/>
                                          </p:val>
                                        </p:tav>
                                        <p:tav tm="100000">
                                          <p:val>
                                            <p:strVal val="#ppt_w"/>
                                          </p:val>
                                        </p:tav>
                                      </p:tavLst>
                                    </p:anim>
                                    <p:anim calcmode="lin" valueType="num">
                                      <p:cBhvr>
                                        <p:cTn id="44" dur="500" fill="hold"/>
                                        <p:tgtEl>
                                          <p:spTgt spid="36"/>
                                        </p:tgtEl>
                                        <p:attrNameLst>
                                          <p:attrName>ppt_h</p:attrName>
                                        </p:attrNameLst>
                                      </p:cBhvr>
                                      <p:tavLst>
                                        <p:tav tm="0">
                                          <p:val>
                                            <p:strVal val="#ppt_h"/>
                                          </p:val>
                                        </p:tav>
                                        <p:tav tm="100000">
                                          <p:val>
                                            <p:strVal val="#ppt_h"/>
                                          </p:val>
                                        </p:tav>
                                      </p:tavLst>
                                    </p:anim>
                                    <p:anim calcmode="lin" valueType="num">
                                      <p:cBhvr>
                                        <p:cTn id="45" dur="500" fill="hold"/>
                                        <p:tgtEl>
                                          <p:spTgt spid="36"/>
                                        </p:tgtEl>
                                        <p:attrNameLst>
                                          <p:attrName>ppt_x</p:attrName>
                                        </p:attrNameLst>
                                      </p:cBhvr>
                                      <p:tavLst>
                                        <p:tav tm="0">
                                          <p:val>
                                            <p:strVal val="#ppt_x-.2"/>
                                          </p:val>
                                        </p:tav>
                                        <p:tav tm="100000">
                                          <p:val>
                                            <p:strVal val="#ppt_x"/>
                                          </p:val>
                                        </p:tav>
                                      </p:tavLst>
                                    </p:anim>
                                    <p:anim calcmode="lin" valueType="num">
                                      <p:cBhvr>
                                        <p:cTn id="46" dur="500" fill="hold"/>
                                        <p:tgtEl>
                                          <p:spTgt spid="36"/>
                                        </p:tgtEl>
                                        <p:attrNameLst>
                                          <p:attrName>ppt_y</p:attrName>
                                        </p:attrNameLst>
                                      </p:cBhvr>
                                      <p:tavLst>
                                        <p:tav tm="0">
                                          <p:val>
                                            <p:strVal val="#ppt_y"/>
                                          </p:val>
                                        </p:tav>
                                        <p:tav tm="100000">
                                          <p:val>
                                            <p:strVal val="#ppt_y"/>
                                          </p:val>
                                        </p:tav>
                                      </p:tavLst>
                                    </p:anim>
                                    <p:animEffect transition="in" filter="fade">
                                      <p:cBhvr>
                                        <p:cTn id="47" dur="500"/>
                                        <p:tgtEl>
                                          <p:spTgt spid="36"/>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strVal val="#ppt_w*0.05"/>
                                          </p:val>
                                        </p:tav>
                                        <p:tav tm="100000">
                                          <p:val>
                                            <p:strVal val="#ppt_w"/>
                                          </p:val>
                                        </p:tav>
                                      </p:tavLst>
                                    </p:anim>
                                    <p:anim calcmode="lin" valueType="num">
                                      <p:cBhvr>
                                        <p:cTn id="51" dur="500" fill="hold"/>
                                        <p:tgtEl>
                                          <p:spTgt spid="2"/>
                                        </p:tgtEl>
                                        <p:attrNameLst>
                                          <p:attrName>ppt_h</p:attrName>
                                        </p:attrNameLst>
                                      </p:cBhvr>
                                      <p:tavLst>
                                        <p:tav tm="0">
                                          <p:val>
                                            <p:strVal val="#ppt_h"/>
                                          </p:val>
                                        </p:tav>
                                        <p:tav tm="100000">
                                          <p:val>
                                            <p:strVal val="#ppt_h"/>
                                          </p:val>
                                        </p:tav>
                                      </p:tavLst>
                                    </p:anim>
                                    <p:anim calcmode="lin" valueType="num">
                                      <p:cBhvr>
                                        <p:cTn id="52" dur="500" fill="hold"/>
                                        <p:tgtEl>
                                          <p:spTgt spid="2"/>
                                        </p:tgtEl>
                                        <p:attrNameLst>
                                          <p:attrName>ppt_x</p:attrName>
                                        </p:attrNameLst>
                                      </p:cBhvr>
                                      <p:tavLst>
                                        <p:tav tm="0">
                                          <p:val>
                                            <p:strVal val="#ppt_x-.2"/>
                                          </p:val>
                                        </p:tav>
                                        <p:tav tm="100000">
                                          <p:val>
                                            <p:strVal val="#ppt_x"/>
                                          </p:val>
                                        </p:tav>
                                      </p:tavLst>
                                    </p:anim>
                                    <p:anim calcmode="lin" valueType="num">
                                      <p:cBhvr>
                                        <p:cTn id="53" dur="500" fill="hold"/>
                                        <p:tgtEl>
                                          <p:spTgt spid="2"/>
                                        </p:tgtEl>
                                        <p:attrNameLst>
                                          <p:attrName>ppt_y</p:attrName>
                                        </p:attrNameLst>
                                      </p:cBhvr>
                                      <p:tavLst>
                                        <p:tav tm="0">
                                          <p:val>
                                            <p:strVal val="#ppt_y"/>
                                          </p:val>
                                        </p:tav>
                                        <p:tav tm="100000">
                                          <p:val>
                                            <p:strVal val="#ppt_y"/>
                                          </p:val>
                                        </p:tav>
                                      </p:tavLst>
                                    </p:anim>
                                    <p:animEffect transition="in" filter="fade">
                                      <p:cBhvr>
                                        <p:cTn id="54" dur="500"/>
                                        <p:tgtEl>
                                          <p:spTgt spid="2"/>
                                        </p:tgtEl>
                                      </p:cBhvr>
                                    </p:animEffect>
                                  </p:childTnLst>
                                </p:cTn>
                              </p:par>
                            </p:childTnLst>
                          </p:cTn>
                        </p:par>
                        <p:par>
                          <p:cTn id="55" fill="hold">
                            <p:stCondLst>
                              <p:cond delay="2000"/>
                            </p:stCondLst>
                            <p:childTnLst>
                              <p:par>
                                <p:cTn id="56" presetID="54" presetClass="entr" presetSubtype="0" accel="10000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strVal val="#ppt_w*0.05"/>
                                          </p:val>
                                        </p:tav>
                                        <p:tav tm="100000">
                                          <p:val>
                                            <p:strVal val="#ppt_w"/>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anim calcmode="lin" valueType="num">
                                      <p:cBhvr>
                                        <p:cTn id="60" dur="500" fill="hold"/>
                                        <p:tgtEl>
                                          <p:spTgt spid="19"/>
                                        </p:tgtEl>
                                        <p:attrNameLst>
                                          <p:attrName>ppt_x</p:attrName>
                                        </p:attrNameLst>
                                      </p:cBhvr>
                                      <p:tavLst>
                                        <p:tav tm="0">
                                          <p:val>
                                            <p:strVal val="#ppt_x-.2"/>
                                          </p:val>
                                        </p:tav>
                                        <p:tav tm="100000">
                                          <p:val>
                                            <p:strVal val="#ppt_x"/>
                                          </p:val>
                                        </p:tav>
                                      </p:tavLst>
                                    </p:anim>
                                    <p:anim calcmode="lin" valueType="num">
                                      <p:cBhvr>
                                        <p:cTn id="61" dur="500" fill="hold"/>
                                        <p:tgtEl>
                                          <p:spTgt spid="19"/>
                                        </p:tgtEl>
                                        <p:attrNameLst>
                                          <p:attrName>ppt_y</p:attrName>
                                        </p:attrNameLst>
                                      </p:cBhvr>
                                      <p:tavLst>
                                        <p:tav tm="0">
                                          <p:val>
                                            <p:strVal val="#ppt_y"/>
                                          </p:val>
                                        </p:tav>
                                        <p:tav tm="100000">
                                          <p:val>
                                            <p:strVal val="#ppt_y"/>
                                          </p:val>
                                        </p:tav>
                                      </p:tavLst>
                                    </p:anim>
                                    <p:animEffect transition="in" filter="fade">
                                      <p:cBhvr>
                                        <p:cTn id="62" dur="500"/>
                                        <p:tgtEl>
                                          <p:spTgt spid="19"/>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strVal val="#ppt_w*0.05"/>
                                          </p:val>
                                        </p:tav>
                                        <p:tav tm="100000">
                                          <p:val>
                                            <p:strVal val="#ppt_w"/>
                                          </p:val>
                                        </p:tav>
                                      </p:tavLst>
                                    </p:anim>
                                    <p:anim calcmode="lin" valueType="num">
                                      <p:cBhvr>
                                        <p:cTn id="66" dur="500" fill="hold"/>
                                        <p:tgtEl>
                                          <p:spTgt spid="4"/>
                                        </p:tgtEl>
                                        <p:attrNameLst>
                                          <p:attrName>ppt_h</p:attrName>
                                        </p:attrNameLst>
                                      </p:cBhvr>
                                      <p:tavLst>
                                        <p:tav tm="0">
                                          <p:val>
                                            <p:strVal val="#ppt_h"/>
                                          </p:val>
                                        </p:tav>
                                        <p:tav tm="100000">
                                          <p:val>
                                            <p:strVal val="#ppt_h"/>
                                          </p:val>
                                        </p:tav>
                                      </p:tavLst>
                                    </p:anim>
                                    <p:anim calcmode="lin" valueType="num">
                                      <p:cBhvr>
                                        <p:cTn id="67" dur="500" fill="hold"/>
                                        <p:tgtEl>
                                          <p:spTgt spid="4"/>
                                        </p:tgtEl>
                                        <p:attrNameLst>
                                          <p:attrName>ppt_x</p:attrName>
                                        </p:attrNameLst>
                                      </p:cBhvr>
                                      <p:tavLst>
                                        <p:tav tm="0">
                                          <p:val>
                                            <p:strVal val="#ppt_x-.2"/>
                                          </p:val>
                                        </p:tav>
                                        <p:tav tm="100000">
                                          <p:val>
                                            <p:strVal val="#ppt_x"/>
                                          </p:val>
                                        </p:tav>
                                      </p:tavLst>
                                    </p:anim>
                                    <p:anim calcmode="lin" valueType="num">
                                      <p:cBhvr>
                                        <p:cTn id="68" dur="500" fill="hold"/>
                                        <p:tgtEl>
                                          <p:spTgt spid="4"/>
                                        </p:tgtEl>
                                        <p:attrNameLst>
                                          <p:attrName>ppt_y</p:attrName>
                                        </p:attrNameLst>
                                      </p:cBhvr>
                                      <p:tavLst>
                                        <p:tav tm="0">
                                          <p:val>
                                            <p:strVal val="#ppt_y"/>
                                          </p:val>
                                        </p:tav>
                                        <p:tav tm="100000">
                                          <p:val>
                                            <p:strVal val="#ppt_y"/>
                                          </p:val>
                                        </p:tav>
                                      </p:tavLst>
                                    </p:anim>
                                    <p:animEffect transition="in" filter="fade">
                                      <p:cBhvr>
                                        <p:cTn id="69" dur="500"/>
                                        <p:tgtEl>
                                          <p:spTgt spid="4"/>
                                        </p:tgtEl>
                                      </p:cBhvr>
                                    </p:animEffect>
                                  </p:childTnLst>
                                </p:cTn>
                              </p:par>
                            </p:childTnLst>
                          </p:cTn>
                        </p:par>
                        <p:par>
                          <p:cTn id="70" fill="hold">
                            <p:stCondLst>
                              <p:cond delay="2500"/>
                            </p:stCondLst>
                            <p:childTnLst>
                              <p:par>
                                <p:cTn id="71" presetID="54" presetClass="entr" presetSubtype="0" accel="100000"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strVal val="#ppt_w*0.05"/>
                                          </p:val>
                                        </p:tav>
                                        <p:tav tm="100000">
                                          <p:val>
                                            <p:strVal val="#ppt_w"/>
                                          </p:val>
                                        </p:tav>
                                      </p:tavLst>
                                    </p:anim>
                                    <p:anim calcmode="lin" valueType="num">
                                      <p:cBhvr>
                                        <p:cTn id="74" dur="500" fill="hold"/>
                                        <p:tgtEl>
                                          <p:spTgt spid="39"/>
                                        </p:tgtEl>
                                        <p:attrNameLst>
                                          <p:attrName>ppt_h</p:attrName>
                                        </p:attrNameLst>
                                      </p:cBhvr>
                                      <p:tavLst>
                                        <p:tav tm="0">
                                          <p:val>
                                            <p:strVal val="#ppt_h"/>
                                          </p:val>
                                        </p:tav>
                                        <p:tav tm="100000">
                                          <p:val>
                                            <p:strVal val="#ppt_h"/>
                                          </p:val>
                                        </p:tav>
                                      </p:tavLst>
                                    </p:anim>
                                    <p:anim calcmode="lin" valueType="num">
                                      <p:cBhvr>
                                        <p:cTn id="75" dur="500" fill="hold"/>
                                        <p:tgtEl>
                                          <p:spTgt spid="39"/>
                                        </p:tgtEl>
                                        <p:attrNameLst>
                                          <p:attrName>ppt_x</p:attrName>
                                        </p:attrNameLst>
                                      </p:cBhvr>
                                      <p:tavLst>
                                        <p:tav tm="0">
                                          <p:val>
                                            <p:strVal val="#ppt_x-.2"/>
                                          </p:val>
                                        </p:tav>
                                        <p:tav tm="100000">
                                          <p:val>
                                            <p:strVal val="#ppt_x"/>
                                          </p:val>
                                        </p:tav>
                                      </p:tavLst>
                                    </p:anim>
                                    <p:anim calcmode="lin" valueType="num">
                                      <p:cBhvr>
                                        <p:cTn id="76" dur="500" fill="hold"/>
                                        <p:tgtEl>
                                          <p:spTgt spid="39"/>
                                        </p:tgtEl>
                                        <p:attrNameLst>
                                          <p:attrName>ppt_y</p:attrName>
                                        </p:attrNameLst>
                                      </p:cBhvr>
                                      <p:tavLst>
                                        <p:tav tm="0">
                                          <p:val>
                                            <p:strVal val="#ppt_y"/>
                                          </p:val>
                                        </p:tav>
                                        <p:tav tm="100000">
                                          <p:val>
                                            <p:strVal val="#ppt_y"/>
                                          </p:val>
                                        </p:tav>
                                      </p:tavLst>
                                    </p:anim>
                                    <p:animEffect transition="in" filter="fade">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34" grpId="0"/>
      <p:bldP spid="35" grpId="0"/>
      <p:bldP spid="36" grpId="0"/>
      <p:bldP spid="39"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929322" cy="5143512"/>
          </a:xfrm>
        </p:spPr>
        <p:txBody>
          <a:bodyPr>
            <a:normAutofit/>
          </a:bodyPr>
          <a:lstStyle/>
          <a:p>
            <a:r>
              <a:rPr lang="ru-RU" sz="2800" dirty="0" smtClean="0">
                <a:solidFill>
                  <a:srgbClr val="002060"/>
                </a:solidFill>
                <a:effectLst/>
                <a:latin typeface="Arial Black" pitchFamily="34" charset="0"/>
              </a:rPr>
              <a:t>Уважаемые жители Кирилловского района!</a:t>
            </a:r>
            <a:r>
              <a:rPr lang="ru-RU" sz="2400" dirty="0" smtClean="0">
                <a:solidFill>
                  <a:srgbClr val="FF3300"/>
                </a:solidFill>
                <a:effectLst/>
                <a:latin typeface="Arial Black" pitchFamily="34" charset="0"/>
              </a:rPr>
              <a:t/>
            </a:r>
            <a:br>
              <a:rPr lang="ru-RU" sz="2400" dirty="0" smtClean="0">
                <a:solidFill>
                  <a:srgbClr val="FF3300"/>
                </a:solidFill>
                <a:effectLst/>
                <a:latin typeface="Arial Black" pitchFamily="34" charset="0"/>
              </a:rPr>
            </a:br>
            <a:r>
              <a:rPr lang="ru-RU" sz="2400" dirty="0" smtClean="0">
                <a:solidFill>
                  <a:srgbClr val="FF3300"/>
                </a:solidFill>
                <a:effectLst/>
                <a:latin typeface="Arial Black" pitchFamily="34" charset="0"/>
              </a:rPr>
              <a:t/>
            </a:r>
            <a:br>
              <a:rPr lang="ru-RU" sz="2400" dirty="0" smtClean="0">
                <a:solidFill>
                  <a:srgbClr val="FF3300"/>
                </a:solidFill>
                <a:effectLst/>
                <a:latin typeface="Arial Black" pitchFamily="34" charset="0"/>
              </a:rPr>
            </a:br>
            <a:r>
              <a:rPr lang="ru-RU" sz="2400" dirty="0" smtClean="0">
                <a:solidFill>
                  <a:srgbClr val="FF3300"/>
                </a:solidFill>
                <a:effectLst/>
                <a:latin typeface="Arial Black" pitchFamily="34" charset="0"/>
              </a:rPr>
              <a:t/>
            </a:r>
            <a:br>
              <a:rPr lang="ru-RU" sz="2400" dirty="0" smtClean="0">
                <a:solidFill>
                  <a:srgbClr val="FF3300"/>
                </a:solidFill>
                <a:effectLst/>
                <a:latin typeface="Arial Black" pitchFamily="34" charset="0"/>
              </a:rPr>
            </a:br>
            <a:r>
              <a:rPr lang="ru-RU" sz="2400" dirty="0" smtClean="0">
                <a:solidFill>
                  <a:schemeClr val="tx1"/>
                </a:solidFill>
                <a:effectLst/>
                <a:latin typeface="Arial Black" pitchFamily="34" charset="0"/>
              </a:rPr>
              <a:t/>
            </a:r>
            <a:br>
              <a:rPr lang="ru-RU" sz="2400" dirty="0" smtClean="0">
                <a:solidFill>
                  <a:schemeClr val="tx1"/>
                </a:solidFill>
                <a:effectLst/>
                <a:latin typeface="Arial Black" pitchFamily="34" charset="0"/>
              </a:rPr>
            </a:br>
            <a:r>
              <a:rPr lang="ru-RU" sz="2000" i="1" dirty="0" smtClean="0">
                <a:solidFill>
                  <a:schemeClr val="tx1"/>
                </a:solidFill>
                <a:effectLst/>
                <a:latin typeface="Times New Roman" pitchFamily="18" charset="0"/>
                <a:cs typeface="Times New Roman" pitchFamily="18" charset="0"/>
              </a:rPr>
              <a:t>Вам представлен информационный материал – «Бюджет для граждан», который познакомит Вас с основными параметрами бюджета Кирилловского муниципального района на 2023 год и плановый период 2024-2025 годов.</a:t>
            </a:r>
            <a:r>
              <a:rPr lang="ru-RU" sz="2000" dirty="0" smtClean="0">
                <a:solidFill>
                  <a:schemeClr val="tx1"/>
                </a:solidFill>
                <a:effectLst/>
              </a:rPr>
              <a:t/>
            </a:r>
            <a:br>
              <a:rPr lang="ru-RU" sz="2000" dirty="0" smtClean="0">
                <a:solidFill>
                  <a:schemeClr val="tx1"/>
                </a:solidFill>
                <a:effectLst/>
              </a:rPr>
            </a:br>
            <a:endParaRPr lang="ru-RU" sz="2000" dirty="0">
              <a:solidFill>
                <a:schemeClr val="tx1"/>
              </a:solidFill>
              <a:effectLst/>
            </a:endParaRPr>
          </a:p>
        </p:txBody>
      </p:sp>
      <p:sp>
        <p:nvSpPr>
          <p:cNvPr id="4" name="TextBox 3"/>
          <p:cNvSpPr txBox="1"/>
          <p:nvPr/>
        </p:nvSpPr>
        <p:spPr>
          <a:xfrm>
            <a:off x="142844" y="5072074"/>
            <a:ext cx="8715436" cy="1323439"/>
          </a:xfrm>
          <a:prstGeom prst="rect">
            <a:avLst/>
          </a:prstGeom>
          <a:no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i="1" dirty="0" smtClean="0">
                <a:solidFill>
                  <a:schemeClr val="tx1"/>
                </a:solidFill>
                <a:latin typeface="Times New Roman" pitchFamily="18" charset="0"/>
                <a:cs typeface="Times New Roman" pitchFamily="18" charset="0"/>
              </a:rPr>
              <a:t>В данной информации Вы найдете подробные сведения  о доходах и расходах, а так же мероприятиях, проводимых в рамках муниципальных программ. Надеемся, что данный материал станет для Вас значимым подспорьем в знакомстве с бюджетом Кирилловского муниципального района.</a:t>
            </a:r>
            <a:endParaRPr lang="ru-RU" sz="2000" b="1" i="1" dirty="0">
              <a:ln w="17780" cmpd="sng">
                <a:solidFill>
                  <a:schemeClr val="accent1">
                    <a:tint val="3000"/>
                  </a:schemeClr>
                </a:solidFill>
                <a:prstDash val="solid"/>
                <a:miter lim="800000"/>
              </a:ln>
              <a:solidFill>
                <a:schemeClr val="tx1"/>
              </a:solidFill>
              <a:effectLst>
                <a:outerShdw blurRad="55000" dist="50800" dir="5400000" algn="tl">
                  <a:srgbClr val="000000">
                    <a:alpha val="33000"/>
                  </a:srgbClr>
                </a:outerShdw>
              </a:effectLst>
              <a:latin typeface="Times New Roman" pitchFamily="18" charset="0"/>
              <a:cs typeface="Times New Roman" pitchFamily="18" charset="0"/>
            </a:endParaRPr>
          </a:p>
        </p:txBody>
      </p:sp>
      <p:pic>
        <p:nvPicPr>
          <p:cNvPr id="3074" name="Picture 2" descr="C:\Documents and Settings\Владелец\Рабочий стол\Презентации\Изображения\картинки к презентации\careerininvestmentmanagement(1).jpg"/>
          <p:cNvPicPr>
            <a:picLocks noChangeAspect="1" noChangeArrowheads="1"/>
          </p:cNvPicPr>
          <p:nvPr/>
        </p:nvPicPr>
        <p:blipFill>
          <a:blip r:embed="rId3" cstate="print"/>
          <a:srcRect/>
          <a:stretch>
            <a:fillRect/>
          </a:stretch>
        </p:blipFill>
        <p:spPr bwMode="auto">
          <a:xfrm>
            <a:off x="5857884" y="142852"/>
            <a:ext cx="2992434" cy="4951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rebenok-v-detskom-sadu.jpg"/>
          <p:cNvPicPr>
            <a:picLocks noChangeAspect="1" noChangeArrowheads="1"/>
          </p:cNvPicPr>
          <p:nvPr/>
        </p:nvPicPr>
        <p:blipFill>
          <a:blip r:embed="rId3" cstate="print"/>
          <a:srcRect/>
          <a:stretch>
            <a:fillRect/>
          </a:stretch>
        </p:blipFill>
        <p:spPr bwMode="auto">
          <a:xfrm>
            <a:off x="4286248" y="5000636"/>
            <a:ext cx="2000264" cy="1857364"/>
          </a:xfrm>
          <a:prstGeom prst="rect">
            <a:avLst/>
          </a:prstGeom>
          <a:ln>
            <a:noFill/>
          </a:ln>
          <a:effectLst>
            <a:softEdge rad="112500"/>
          </a:effectLst>
        </p:spPr>
      </p:pic>
      <p:pic>
        <p:nvPicPr>
          <p:cNvPr id="1026" name="Picture 2" descr="F:\для презентации\foto-d.s.3.jpg"/>
          <p:cNvPicPr>
            <a:picLocks noChangeAspect="1" noChangeArrowheads="1"/>
          </p:cNvPicPr>
          <p:nvPr/>
        </p:nvPicPr>
        <p:blipFill>
          <a:blip r:embed="rId4" cstate="print">
            <a:lum bright="20000" contrast="30000"/>
          </a:blip>
          <a:srcRect/>
          <a:stretch>
            <a:fillRect/>
          </a:stretch>
        </p:blipFill>
        <p:spPr bwMode="auto">
          <a:xfrm>
            <a:off x="6159830" y="4940304"/>
            <a:ext cx="2984170" cy="1917696"/>
          </a:xfrm>
          <a:prstGeom prst="rect">
            <a:avLst/>
          </a:prstGeom>
          <a:ln>
            <a:noFill/>
          </a:ln>
          <a:effectLst>
            <a:softEdge rad="112500"/>
          </a:effectLst>
        </p:spPr>
      </p:pic>
      <p:sp>
        <p:nvSpPr>
          <p:cNvPr id="2" name="Заголовок 1"/>
          <p:cNvSpPr>
            <a:spLocks noGrp="1"/>
          </p:cNvSpPr>
          <p:nvPr>
            <p:ph type="title"/>
          </p:nvPr>
        </p:nvSpPr>
        <p:spPr>
          <a:xfrm>
            <a:off x="500034" y="142852"/>
            <a:ext cx="8229600" cy="785818"/>
          </a:xfrm>
        </p:spPr>
        <p:txBody>
          <a:bodyPr>
            <a:normAutofit fontScale="90000"/>
          </a:bodyPr>
          <a:lstStyle/>
          <a:p>
            <a:r>
              <a:rPr lang="ru-RU" sz="3200" i="1" dirty="0" smtClean="0">
                <a:solidFill>
                  <a:schemeClr val="accent1">
                    <a:lumMod val="50000"/>
                  </a:schemeClr>
                </a:solidFill>
                <a:effectLst/>
              </a:rPr>
              <a:t>Расходы по отрасли «Образование» </a:t>
            </a:r>
            <a:br>
              <a:rPr lang="ru-RU" sz="3200" i="1" dirty="0" smtClean="0">
                <a:solidFill>
                  <a:schemeClr val="accent1">
                    <a:lumMod val="50000"/>
                  </a:schemeClr>
                </a:solidFill>
                <a:effectLst/>
              </a:rPr>
            </a:br>
            <a:r>
              <a:rPr lang="ru-RU" sz="3200" i="1" dirty="0" smtClean="0">
                <a:solidFill>
                  <a:schemeClr val="accent1">
                    <a:lumMod val="50000"/>
                  </a:schemeClr>
                </a:solidFill>
                <a:effectLst/>
              </a:rPr>
              <a:t>на 2023-2025 годы</a:t>
            </a:r>
            <a:endParaRPr lang="ru-RU" sz="3200" dirty="0">
              <a:solidFill>
                <a:schemeClr val="accent1">
                  <a:lumMod val="50000"/>
                </a:schemeClr>
              </a:solidFill>
              <a:effectLst/>
            </a:endParaRPr>
          </a:p>
        </p:txBody>
      </p:sp>
      <p:graphicFrame>
        <p:nvGraphicFramePr>
          <p:cNvPr id="6" name="Таблица 5"/>
          <p:cNvGraphicFramePr>
            <a:graphicFrameLocks noGrp="1"/>
          </p:cNvGraphicFramePr>
          <p:nvPr/>
        </p:nvGraphicFramePr>
        <p:xfrm>
          <a:off x="142844" y="1000109"/>
          <a:ext cx="8786876" cy="4059333"/>
        </p:xfrm>
        <a:graphic>
          <a:graphicData uri="http://schemas.openxmlformats.org/drawingml/2006/table">
            <a:tbl>
              <a:tblPr firstRow="1" bandRow="1">
                <a:tableStyleId>{00A15C55-8517-42AA-B614-E9B94910E393}</a:tableStyleId>
              </a:tblPr>
              <a:tblGrid>
                <a:gridCol w="5357850">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1143010">
                  <a:extLst>
                    <a:ext uri="{9D8B030D-6E8A-4147-A177-3AD203B41FA5}">
                      <a16:colId xmlns:a16="http://schemas.microsoft.com/office/drawing/2014/main" val="20003"/>
                    </a:ext>
                  </a:extLst>
                </a:gridCol>
              </a:tblGrid>
              <a:tr h="315882">
                <a:tc rowSpan="2">
                  <a:txBody>
                    <a:bodyPr/>
                    <a:lstStyle/>
                    <a:p>
                      <a:pPr algn="ctr"/>
                      <a:r>
                        <a:rPr lang="ru-RU" sz="1400" i="1" dirty="0" smtClean="0"/>
                        <a:t>Наименование</a:t>
                      </a:r>
                      <a:endParaRPr lang="ru-RU" sz="1400" i="1" dirty="0">
                        <a:solidFill>
                          <a:schemeClr val="accent3">
                            <a:lumMod val="50000"/>
                          </a:schemeClr>
                        </a:solidFill>
                        <a:latin typeface="Times New Roman" pitchFamily="18" charset="0"/>
                        <a:cs typeface="Times New Roman" pitchFamily="18" charset="0"/>
                      </a:endParaRPr>
                    </a:p>
                  </a:txBody>
                  <a:tcPr anchor="ctr">
                    <a:solidFill>
                      <a:schemeClr val="accent1">
                        <a:lumMod val="60000"/>
                        <a:lumOff val="40000"/>
                      </a:schemeClr>
                    </a:solidFill>
                  </a:tcPr>
                </a:tc>
                <a:tc>
                  <a:txBody>
                    <a:bodyPr/>
                    <a:lstStyle/>
                    <a:p>
                      <a:pPr algn="ctr"/>
                      <a:r>
                        <a:rPr lang="ru-RU" sz="1400" i="1" dirty="0" smtClean="0"/>
                        <a:t>2023 год</a:t>
                      </a:r>
                      <a:endParaRPr lang="ru-RU" sz="1400" i="1" dirty="0">
                        <a:solidFill>
                          <a:schemeClr val="accent3">
                            <a:lumMod val="50000"/>
                          </a:schemeClr>
                        </a:solidFill>
                        <a:latin typeface="Times New Roman" pitchFamily="18" charset="0"/>
                        <a:cs typeface="Times New Roman" pitchFamily="18" charset="0"/>
                      </a:endParaRPr>
                    </a:p>
                  </a:txBody>
                  <a:tcPr anchor="ctr">
                    <a:solidFill>
                      <a:schemeClr val="accent1">
                        <a:lumMod val="60000"/>
                        <a:lumOff val="40000"/>
                      </a:schemeClr>
                    </a:solidFill>
                  </a:tcPr>
                </a:tc>
                <a:tc>
                  <a:txBody>
                    <a:bodyPr/>
                    <a:lstStyle/>
                    <a:p>
                      <a:pPr algn="ctr"/>
                      <a:r>
                        <a:rPr lang="ru-RU" sz="1400" i="1" dirty="0" smtClean="0"/>
                        <a:t>2024 год</a:t>
                      </a:r>
                      <a:endParaRPr lang="ru-RU" sz="1400" i="1" dirty="0">
                        <a:solidFill>
                          <a:schemeClr val="accent3">
                            <a:lumMod val="50000"/>
                          </a:schemeClr>
                        </a:solidFill>
                        <a:latin typeface="Times New Roman" pitchFamily="18" charset="0"/>
                        <a:cs typeface="Times New Roman" pitchFamily="18" charset="0"/>
                      </a:endParaRPr>
                    </a:p>
                  </a:txBody>
                  <a:tcPr anchor="ctr">
                    <a:solidFill>
                      <a:schemeClr val="accent1">
                        <a:lumMod val="60000"/>
                        <a:lumOff val="40000"/>
                      </a:schemeClr>
                    </a:solidFill>
                  </a:tcPr>
                </a:tc>
                <a:tc>
                  <a:txBody>
                    <a:bodyPr/>
                    <a:lstStyle/>
                    <a:p>
                      <a:pPr algn="ctr"/>
                      <a:r>
                        <a:rPr lang="ru-RU" sz="1400" i="1" dirty="0" smtClean="0"/>
                        <a:t>2025 год</a:t>
                      </a:r>
                      <a:endParaRPr lang="ru-RU" sz="1400" i="1" dirty="0">
                        <a:solidFill>
                          <a:schemeClr val="accent3">
                            <a:lumMod val="50000"/>
                          </a:schemeClr>
                        </a:solidFill>
                        <a:latin typeface="Times New Roman" pitchFamily="18" charset="0"/>
                        <a:cs typeface="Times New Roman" pitchFamily="18" charset="0"/>
                      </a:endParaRPr>
                    </a:p>
                  </a:txBody>
                  <a:tcPr anchor="ctr">
                    <a:solidFill>
                      <a:schemeClr val="accent1">
                        <a:lumMod val="60000"/>
                        <a:lumOff val="40000"/>
                      </a:schemeClr>
                    </a:solidFill>
                  </a:tcPr>
                </a:tc>
                <a:extLst>
                  <a:ext uri="{0D108BD9-81ED-4DB2-BD59-A6C34878D82A}">
                    <a16:rowId xmlns:a16="http://schemas.microsoft.com/office/drawing/2014/main" val="10000"/>
                  </a:ext>
                </a:extLst>
              </a:tr>
              <a:tr h="484464">
                <a:tc vMerge="1">
                  <a:txBody>
                    <a:bodyPr/>
                    <a:lstStyle/>
                    <a:p>
                      <a:pPr algn="ctr"/>
                      <a:endParaRPr lang="ru-RU" dirty="0"/>
                    </a:p>
                  </a:txBody>
                  <a:tcPr>
                    <a:solidFill>
                      <a:schemeClr val="accent5">
                        <a:lumMod val="60000"/>
                        <a:lumOff val="40000"/>
                      </a:schemeClr>
                    </a:solidFill>
                  </a:tcPr>
                </a:tc>
                <a:tc>
                  <a:txBody>
                    <a:bodyPr/>
                    <a:lstStyle/>
                    <a:p>
                      <a:pPr algn="ctr"/>
                      <a:r>
                        <a:rPr lang="ru-RU" sz="1400" i="1" baseline="0" dirty="0" smtClean="0"/>
                        <a:t>437,1 </a:t>
                      </a:r>
                      <a:r>
                        <a:rPr lang="ru-RU" sz="1400" i="1" dirty="0" smtClean="0"/>
                        <a:t>млн.руб.</a:t>
                      </a:r>
                      <a:endParaRPr lang="ru-RU" sz="1400" i="1" dirty="0">
                        <a:solidFill>
                          <a:schemeClr val="tx1"/>
                        </a:solidFill>
                        <a:latin typeface="Times New Roman" pitchFamily="18" charset="0"/>
                        <a:cs typeface="Times New Roman" pitchFamily="18" charset="0"/>
                      </a:endParaRPr>
                    </a:p>
                  </a:txBody>
                  <a:tcPr anchor="ctr"/>
                </a:tc>
                <a:tc>
                  <a:txBody>
                    <a:bodyPr/>
                    <a:lstStyle/>
                    <a:p>
                      <a:pPr algn="ctr"/>
                      <a:r>
                        <a:rPr lang="ru-RU" sz="1400" i="1" baseline="0" dirty="0" smtClean="0"/>
                        <a:t>645,7 </a:t>
                      </a:r>
                      <a:r>
                        <a:rPr lang="ru-RU" sz="1400" i="1" dirty="0" smtClean="0"/>
                        <a:t>млн.</a:t>
                      </a:r>
                      <a:r>
                        <a:rPr lang="ru-RU" sz="1400" i="1" baseline="0" dirty="0" smtClean="0"/>
                        <a:t>руб.</a:t>
                      </a:r>
                      <a:endParaRPr lang="ru-RU" sz="1400" i="1" dirty="0">
                        <a:solidFill>
                          <a:schemeClr val="tx1"/>
                        </a:solidFill>
                        <a:latin typeface="Times New Roman" pitchFamily="18" charset="0"/>
                        <a:cs typeface="Times New Roman" pitchFamily="18" charset="0"/>
                      </a:endParaRPr>
                    </a:p>
                  </a:txBody>
                  <a:tcPr anchor="ctr"/>
                </a:tc>
                <a:tc>
                  <a:txBody>
                    <a:bodyPr/>
                    <a:lstStyle/>
                    <a:p>
                      <a:pPr algn="ctr"/>
                      <a:r>
                        <a:rPr lang="ru-RU" sz="1400" i="1" dirty="0" smtClean="0"/>
                        <a:t>352,4 млн.руб.</a:t>
                      </a:r>
                      <a:endParaRPr lang="ru-RU" sz="1400" i="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484464">
                <a:tc>
                  <a:txBody>
                    <a:bodyPr/>
                    <a:lstStyle/>
                    <a:p>
                      <a:r>
                        <a:rPr lang="ru-RU" sz="1400" i="1" dirty="0" smtClean="0"/>
                        <a:t>Дошкольное образование (4</a:t>
                      </a:r>
                      <a:r>
                        <a:rPr lang="ru-RU" sz="1400" i="1" baseline="0" dirty="0" smtClean="0"/>
                        <a:t> учреждений, 586 воспитанников)</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mn-lt"/>
                          <a:cs typeface="Times New Roman" pitchFamily="18" charset="0"/>
                        </a:rPr>
                        <a:t>159,2</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388,0</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89,0</a:t>
                      </a:r>
                      <a:endParaRPr lang="ru-RU" sz="1400" i="1" dirty="0">
                        <a:latin typeface="+mn-lt"/>
                        <a:cs typeface="Times New Roman" pitchFamily="18" charset="0"/>
                      </a:endParaRPr>
                    </a:p>
                  </a:txBody>
                  <a:tcPr anchor="ctr"/>
                </a:tc>
                <a:extLst>
                  <a:ext uri="{0D108BD9-81ED-4DB2-BD59-A6C34878D82A}">
                    <a16:rowId xmlns:a16="http://schemas.microsoft.com/office/drawing/2014/main" val="10002"/>
                  </a:ext>
                </a:extLst>
              </a:tr>
              <a:tr h="305262">
                <a:tc>
                  <a:txBody>
                    <a:bodyPr/>
                    <a:lstStyle/>
                    <a:p>
                      <a:r>
                        <a:rPr lang="ru-RU" sz="1400" i="1" dirty="0" smtClean="0"/>
                        <a:t>Общее образование (7 школ, 1350 обучающихся)</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mn-lt"/>
                          <a:cs typeface="Times New Roman" pitchFamily="18" charset="0"/>
                        </a:rPr>
                        <a:t>222,3</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200,3</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204,2</a:t>
                      </a:r>
                      <a:endParaRPr lang="ru-RU" sz="1400" i="1" dirty="0">
                        <a:latin typeface="+mn-lt"/>
                        <a:cs typeface="Times New Roman" pitchFamily="18" charset="0"/>
                      </a:endParaRPr>
                    </a:p>
                  </a:txBody>
                  <a:tcPr anchor="ctr"/>
                </a:tc>
                <a:extLst>
                  <a:ext uri="{0D108BD9-81ED-4DB2-BD59-A6C34878D82A}">
                    <a16:rowId xmlns:a16="http://schemas.microsoft.com/office/drawing/2014/main" val="10003"/>
                  </a:ext>
                </a:extLst>
              </a:tr>
              <a:tr h="484464">
                <a:tc>
                  <a:txBody>
                    <a:bodyPr/>
                    <a:lstStyle/>
                    <a:p>
                      <a:r>
                        <a:rPr lang="ru-RU" sz="1400" i="1" dirty="0" smtClean="0"/>
                        <a:t>Дополнительное образование (3 учреждения (ДДТ,ДЮСШ,ДШИ), 1321 обучающихся)</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mn-lt"/>
                          <a:cs typeface="Times New Roman" pitchFamily="18" charset="0"/>
                        </a:rPr>
                        <a:t>25,6</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26,9</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28,2</a:t>
                      </a:r>
                      <a:endParaRPr lang="ru-RU" sz="1400" i="1" dirty="0">
                        <a:latin typeface="+mn-lt"/>
                        <a:cs typeface="Times New Roman" pitchFamily="18" charset="0"/>
                      </a:endParaRPr>
                    </a:p>
                  </a:txBody>
                  <a:tcPr anchor="ctr"/>
                </a:tc>
                <a:extLst>
                  <a:ext uri="{0D108BD9-81ED-4DB2-BD59-A6C34878D82A}">
                    <a16:rowId xmlns:a16="http://schemas.microsoft.com/office/drawing/2014/main" val="10004"/>
                  </a:ext>
                </a:extLst>
              </a:tr>
              <a:tr h="512109">
                <a:tc>
                  <a:txBody>
                    <a:bodyPr/>
                    <a:lstStyle/>
                    <a:p>
                      <a:r>
                        <a:rPr lang="ru-RU" sz="1400" i="1" dirty="0" smtClean="0"/>
                        <a:t>Молодежная политика (1 учреждение, 160</a:t>
                      </a:r>
                      <a:r>
                        <a:rPr lang="ru-RU" sz="1400" i="1" baseline="0" dirty="0" smtClean="0"/>
                        <a:t> </a:t>
                      </a:r>
                      <a:r>
                        <a:rPr lang="ru-RU" sz="1400" i="1" dirty="0" smtClean="0"/>
                        <a:t>мероприятий)</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mn-lt"/>
                          <a:cs typeface="Times New Roman" pitchFamily="18" charset="0"/>
                        </a:rPr>
                        <a:t>7,3</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7,6</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7,8</a:t>
                      </a:r>
                      <a:endParaRPr lang="ru-RU" sz="1400" i="1" dirty="0">
                        <a:latin typeface="+mn-lt"/>
                        <a:cs typeface="Times New Roman" pitchFamily="18" charset="0"/>
                      </a:endParaRPr>
                    </a:p>
                  </a:txBody>
                  <a:tcPr anchor="ctr"/>
                </a:tc>
                <a:extLst>
                  <a:ext uri="{0D108BD9-81ED-4DB2-BD59-A6C34878D82A}">
                    <a16:rowId xmlns:a16="http://schemas.microsoft.com/office/drawing/2014/main" val="10005"/>
                  </a:ext>
                </a:extLst>
              </a:tr>
              <a:tr h="1282405">
                <a:tc>
                  <a:txBody>
                    <a:bodyPr/>
                    <a:lstStyle/>
                    <a:p>
                      <a:r>
                        <a:rPr lang="ru-RU" sz="1400" i="1" dirty="0" smtClean="0"/>
                        <a:t>Другие вопросы в области образования (КУ КМР ВО "Центр обеспечения деятельности учреждений образования"</a:t>
                      </a:r>
                      <a:r>
                        <a:rPr lang="ru-RU" sz="1400" i="1" baseline="0" dirty="0" smtClean="0"/>
                        <a:t>, имеет 16 ед. техники, обеспечивает подвоз учащихся к месту учебы, оказывает методическую помощь учреждениям, занимается обслуживанием </a:t>
                      </a:r>
                      <a:r>
                        <a:rPr lang="ru-RU" sz="1400" i="1" baseline="0" dirty="0" err="1" smtClean="0"/>
                        <a:t>д</a:t>
                      </a:r>
                      <a:r>
                        <a:rPr lang="ru-RU" sz="1400" i="1" baseline="0" dirty="0" smtClean="0"/>
                        <a:t>/с и школ района)</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mn-lt"/>
                          <a:cs typeface="Times New Roman" pitchFamily="18" charset="0"/>
                        </a:rPr>
                        <a:t>22,7</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22,9</a:t>
                      </a:r>
                      <a:endParaRPr lang="ru-RU" sz="1400" i="1" dirty="0">
                        <a:latin typeface="+mn-lt"/>
                        <a:cs typeface="Times New Roman" pitchFamily="18" charset="0"/>
                      </a:endParaRPr>
                    </a:p>
                  </a:txBody>
                  <a:tcPr anchor="ctr"/>
                </a:tc>
                <a:tc>
                  <a:txBody>
                    <a:bodyPr/>
                    <a:lstStyle/>
                    <a:p>
                      <a:pPr algn="ctr"/>
                      <a:r>
                        <a:rPr lang="ru-RU" sz="1400" i="1" dirty="0" smtClean="0">
                          <a:latin typeface="+mn-lt"/>
                          <a:cs typeface="Times New Roman" pitchFamily="18" charset="0"/>
                        </a:rPr>
                        <a:t>23,2</a:t>
                      </a:r>
                      <a:endParaRPr lang="ru-RU" sz="1400" i="1" dirty="0">
                        <a:latin typeface="+mn-lt"/>
                        <a:cs typeface="Times New Roman" pitchFamily="18" charset="0"/>
                      </a:endParaRPr>
                    </a:p>
                  </a:txBody>
                  <a:tcPr anchor="ctr"/>
                </a:tc>
                <a:extLst>
                  <a:ext uri="{0D108BD9-81ED-4DB2-BD59-A6C34878D82A}">
                    <a16:rowId xmlns:a16="http://schemas.microsoft.com/office/drawing/2014/main" val="10006"/>
                  </a:ext>
                </a:extLst>
              </a:tr>
            </a:tbl>
          </a:graphicData>
        </a:graphic>
      </p:graphicFrame>
      <p:pic>
        <p:nvPicPr>
          <p:cNvPr id="3074" name="Picture 2" descr="F:\для презентации\963432573571951.jpg"/>
          <p:cNvPicPr>
            <a:picLocks noChangeAspect="1" noChangeArrowheads="1"/>
          </p:cNvPicPr>
          <p:nvPr/>
        </p:nvPicPr>
        <p:blipFill>
          <a:blip r:embed="rId5" cstate="print"/>
          <a:srcRect/>
          <a:stretch>
            <a:fillRect/>
          </a:stretch>
        </p:blipFill>
        <p:spPr bwMode="auto">
          <a:xfrm>
            <a:off x="2500299" y="5143512"/>
            <a:ext cx="2000264" cy="1714488"/>
          </a:xfrm>
          <a:prstGeom prst="rect">
            <a:avLst/>
          </a:prstGeom>
          <a:ln>
            <a:noFill/>
          </a:ln>
          <a:effectLst>
            <a:softEdge rad="112500"/>
          </a:effectLst>
        </p:spPr>
      </p:pic>
      <p:pic>
        <p:nvPicPr>
          <p:cNvPr id="3" name="Picture 2" descr="C:\Documents and Settings\Владелец\Рабочий стол\Новая папка (3)\талицкая сош.JPG"/>
          <p:cNvPicPr>
            <a:picLocks noChangeAspect="1" noChangeArrowheads="1"/>
          </p:cNvPicPr>
          <p:nvPr/>
        </p:nvPicPr>
        <p:blipFill>
          <a:blip r:embed="rId6" cstate="print"/>
          <a:srcRect/>
          <a:stretch>
            <a:fillRect/>
          </a:stretch>
        </p:blipFill>
        <p:spPr bwMode="auto">
          <a:xfrm>
            <a:off x="142845" y="5214926"/>
            <a:ext cx="2357453" cy="15002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794"/>
          </a:xfrm>
        </p:spPr>
        <p:txBody>
          <a:bodyPr>
            <a:noAutofit/>
          </a:bodyPr>
          <a:lstStyle/>
          <a:p>
            <a:r>
              <a:rPr lang="ru-RU" sz="1800" i="1" dirty="0" smtClean="0">
                <a:solidFill>
                  <a:schemeClr val="accent1">
                    <a:lumMod val="50000"/>
                  </a:schemeClr>
                </a:solidFill>
                <a:effectLst/>
              </a:rPr>
              <a:t>Уровень заработной платы педагогическим работникам образования  в соответствии с Указами Президента РФ в 2016-2023 гг., руб. </a:t>
            </a:r>
            <a:endParaRPr lang="ru-RU" sz="1800" i="1" dirty="0">
              <a:solidFill>
                <a:schemeClr val="accent1">
                  <a:lumMod val="50000"/>
                </a:schemeClr>
              </a:solidFill>
              <a:effectLst/>
            </a:endParaRPr>
          </a:p>
        </p:txBody>
      </p:sp>
      <p:graphicFrame>
        <p:nvGraphicFramePr>
          <p:cNvPr id="4" name="Таблица 3"/>
          <p:cNvGraphicFramePr>
            <a:graphicFrameLocks noGrp="1"/>
          </p:cNvGraphicFramePr>
          <p:nvPr/>
        </p:nvGraphicFramePr>
        <p:xfrm>
          <a:off x="0" y="692696"/>
          <a:ext cx="9167674" cy="8037552"/>
        </p:xfrm>
        <a:graphic>
          <a:graphicData uri="http://schemas.openxmlformats.org/drawingml/2006/table">
            <a:tbl>
              <a:tblPr firstRow="1" bandRow="1">
                <a:tableStyleId>{5C22544A-7EE6-4342-B048-85BDC9FD1C3A}</a:tableStyleId>
              </a:tblPr>
              <a:tblGrid>
                <a:gridCol w="1439483">
                  <a:extLst>
                    <a:ext uri="{9D8B030D-6E8A-4147-A177-3AD203B41FA5}">
                      <a16:colId xmlns:a16="http://schemas.microsoft.com/office/drawing/2014/main" val="20000"/>
                    </a:ext>
                  </a:extLst>
                </a:gridCol>
                <a:gridCol w="888192">
                  <a:extLst>
                    <a:ext uri="{9D8B030D-6E8A-4147-A177-3AD203B41FA5}">
                      <a16:colId xmlns:a16="http://schemas.microsoft.com/office/drawing/2014/main" val="20001"/>
                    </a:ext>
                  </a:extLst>
                </a:gridCol>
                <a:gridCol w="888192">
                  <a:extLst>
                    <a:ext uri="{9D8B030D-6E8A-4147-A177-3AD203B41FA5}">
                      <a16:colId xmlns:a16="http://schemas.microsoft.com/office/drawing/2014/main" val="20002"/>
                    </a:ext>
                  </a:extLst>
                </a:gridCol>
                <a:gridCol w="888192">
                  <a:extLst>
                    <a:ext uri="{9D8B030D-6E8A-4147-A177-3AD203B41FA5}">
                      <a16:colId xmlns:a16="http://schemas.microsoft.com/office/drawing/2014/main" val="20003"/>
                    </a:ext>
                  </a:extLst>
                </a:gridCol>
                <a:gridCol w="888192">
                  <a:extLst>
                    <a:ext uri="{9D8B030D-6E8A-4147-A177-3AD203B41FA5}">
                      <a16:colId xmlns:a16="http://schemas.microsoft.com/office/drawing/2014/main" val="20004"/>
                    </a:ext>
                  </a:extLst>
                </a:gridCol>
                <a:gridCol w="866679">
                  <a:extLst>
                    <a:ext uri="{9D8B030D-6E8A-4147-A177-3AD203B41FA5}">
                      <a16:colId xmlns:a16="http://schemas.microsoft.com/office/drawing/2014/main" val="20005"/>
                    </a:ext>
                  </a:extLst>
                </a:gridCol>
                <a:gridCol w="772348">
                  <a:extLst>
                    <a:ext uri="{9D8B030D-6E8A-4147-A177-3AD203B41FA5}">
                      <a16:colId xmlns:a16="http://schemas.microsoft.com/office/drawing/2014/main" val="20008"/>
                    </a:ext>
                  </a:extLst>
                </a:gridCol>
                <a:gridCol w="116840">
                  <a:extLst>
                    <a:ext uri="{9D8B030D-6E8A-4147-A177-3AD203B41FA5}">
                      <a16:colId xmlns:a16="http://schemas.microsoft.com/office/drawing/2014/main" val="20009"/>
                    </a:ext>
                  </a:extLst>
                </a:gridCol>
                <a:gridCol w="888192">
                  <a:extLst>
                    <a:ext uri="{9D8B030D-6E8A-4147-A177-3AD203B41FA5}">
                      <a16:colId xmlns:a16="http://schemas.microsoft.com/office/drawing/2014/main" val="20006"/>
                    </a:ext>
                  </a:extLst>
                </a:gridCol>
                <a:gridCol w="765682">
                  <a:extLst>
                    <a:ext uri="{9D8B030D-6E8A-4147-A177-3AD203B41FA5}">
                      <a16:colId xmlns:a16="http://schemas.microsoft.com/office/drawing/2014/main" val="20007"/>
                    </a:ext>
                  </a:extLst>
                </a:gridCol>
                <a:gridCol w="765682">
                  <a:extLst>
                    <a:ext uri="{9D8B030D-6E8A-4147-A177-3AD203B41FA5}">
                      <a16:colId xmlns:a16="http://schemas.microsoft.com/office/drawing/2014/main" val="20010"/>
                    </a:ext>
                  </a:extLst>
                </a:gridCol>
              </a:tblGrid>
              <a:tr h="1019934">
                <a:tc>
                  <a:txBody>
                    <a:bodyPr/>
                    <a:lstStyle/>
                    <a:p>
                      <a:pPr algn="ctr"/>
                      <a:r>
                        <a:rPr lang="ru-RU" sz="1200" i="1" dirty="0" smtClean="0">
                          <a:latin typeface="Calibri" pitchFamily="34" charset="0"/>
                          <a:cs typeface="Times New Roman" pitchFamily="18" charset="0"/>
                        </a:rPr>
                        <a:t>Указы Президента РФ</a:t>
                      </a:r>
                      <a:endParaRPr lang="ru-RU" sz="1200" i="1" dirty="0">
                        <a:latin typeface="Calibri" pitchFamily="34" charset="0"/>
                        <a:cs typeface="Times New Roman" pitchFamily="18" charset="0"/>
                      </a:endParaRPr>
                    </a:p>
                  </a:txBody>
                  <a:tcPr anchor="ctr"/>
                </a:tc>
                <a:tc>
                  <a:txBody>
                    <a:bodyPr/>
                    <a:lstStyle/>
                    <a:p>
                      <a:pPr algn="ctr"/>
                      <a:r>
                        <a:rPr lang="ru-RU" sz="1200" i="1" dirty="0" smtClean="0">
                          <a:latin typeface="Calibri" pitchFamily="34" charset="0"/>
                          <a:cs typeface="Times New Roman" pitchFamily="18" charset="0"/>
                        </a:rPr>
                        <a:t>Средняя заработная плата за 2016 год</a:t>
                      </a:r>
                      <a:endParaRPr lang="ru-RU" sz="1200" i="1" dirty="0">
                        <a:latin typeface="Calibri" pitchFamily="34" charset="0"/>
                        <a:cs typeface="Times New Roman" pitchFamily="18" charset="0"/>
                      </a:endParaRPr>
                    </a:p>
                  </a:txBody>
                  <a:tcPr anchor="ctr"/>
                </a:tc>
                <a:tc>
                  <a:txBody>
                    <a:bodyPr/>
                    <a:lstStyle/>
                    <a:p>
                      <a:pPr algn="ctr"/>
                      <a:r>
                        <a:rPr lang="ru-RU" sz="1200" i="1" baseline="0" dirty="0" smtClean="0">
                          <a:latin typeface="Calibri" pitchFamily="34" charset="0"/>
                          <a:cs typeface="Times New Roman" pitchFamily="18" charset="0"/>
                        </a:rPr>
                        <a:t> Средняя заработная плата за 2017 год</a:t>
                      </a:r>
                      <a:endParaRPr lang="ru-RU" sz="1200" i="1" dirty="0">
                        <a:latin typeface="Calibri" pitchFamily="34" charset="0"/>
                        <a:cs typeface="Times New Roman" pitchFamily="18" charset="0"/>
                      </a:endParaRPr>
                    </a:p>
                  </a:txBody>
                  <a:tcPr anchor="ctr"/>
                </a:tc>
                <a:tc>
                  <a:txBody>
                    <a:bodyPr/>
                    <a:lstStyle/>
                    <a:p>
                      <a:pPr algn="ctr"/>
                      <a:r>
                        <a:rPr lang="ru-RU" sz="1200" i="1" dirty="0" smtClean="0">
                          <a:latin typeface="Calibri" pitchFamily="34" charset="0"/>
                          <a:cs typeface="Times New Roman" pitchFamily="18" charset="0"/>
                        </a:rPr>
                        <a:t>Средняя заработная плата за  2018</a:t>
                      </a:r>
                      <a:r>
                        <a:rPr lang="ru-RU" sz="1200" i="1" baseline="0" dirty="0" smtClean="0">
                          <a:latin typeface="Calibri" pitchFamily="34" charset="0"/>
                          <a:cs typeface="Times New Roman" pitchFamily="18" charset="0"/>
                        </a:rPr>
                        <a:t> год</a:t>
                      </a:r>
                      <a:endParaRPr lang="ru-RU" sz="1200" i="1" dirty="0">
                        <a:latin typeface="Calibri" pitchFamily="34" charset="0"/>
                        <a:cs typeface="Times New Roman" pitchFamily="18" charset="0"/>
                      </a:endParaRPr>
                    </a:p>
                  </a:txBody>
                  <a:tcPr anchor="ctr"/>
                </a:tc>
                <a:tc>
                  <a:txBody>
                    <a:bodyPr/>
                    <a:lstStyle/>
                    <a:p>
                      <a:pPr algn="ctr"/>
                      <a:r>
                        <a:rPr lang="ru-RU" sz="1200" i="1" dirty="0" smtClean="0">
                          <a:latin typeface="Calibri" pitchFamily="34" charset="0"/>
                          <a:cs typeface="Times New Roman" pitchFamily="18" charset="0"/>
                        </a:rPr>
                        <a:t>Средняя заработная плата за  2019</a:t>
                      </a:r>
                      <a:r>
                        <a:rPr lang="ru-RU" sz="1200" i="1" baseline="0" dirty="0" smtClean="0">
                          <a:latin typeface="Calibri" pitchFamily="34" charset="0"/>
                          <a:cs typeface="Times New Roman" pitchFamily="18" charset="0"/>
                        </a:rPr>
                        <a:t> год</a:t>
                      </a:r>
                      <a:endParaRPr lang="ru-RU" sz="1200" i="1" dirty="0">
                        <a:latin typeface="Calibri" pitchFamily="34"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Средняя заработная плата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За  2020</a:t>
                      </a:r>
                      <a:r>
                        <a:rPr lang="ru-RU" sz="1200" i="1" baseline="0" dirty="0" smtClean="0">
                          <a:latin typeface="Calibri" pitchFamily="34" charset="0"/>
                          <a:cs typeface="Times New Roman" pitchFamily="18" charset="0"/>
                        </a:rPr>
                        <a:t> год</a:t>
                      </a:r>
                      <a:endParaRPr lang="ru-RU" sz="1200" i="1" dirty="0" smtClean="0">
                        <a:latin typeface="Calibri" pitchFamily="34"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1" dirty="0" smtClean="0">
                        <a:latin typeface="Calibri" pitchFamily="34"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Средняя заработная плата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За  2021</a:t>
                      </a:r>
                      <a:r>
                        <a:rPr lang="ru-RU" sz="1200" i="1" baseline="0" dirty="0" smtClean="0">
                          <a:latin typeface="Calibri" pitchFamily="34" charset="0"/>
                          <a:cs typeface="Times New Roman" pitchFamily="18" charset="0"/>
                        </a:rPr>
                        <a:t> год</a:t>
                      </a:r>
                      <a:endParaRPr lang="ru-RU" sz="1200" i="1" dirty="0" smtClean="0">
                        <a:latin typeface="Calibri" pitchFamily="34"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1" dirty="0" smtClean="0">
                        <a:latin typeface="Calibri" pitchFamily="34" charset="0"/>
                        <a:cs typeface="Times New Roman" pitchFamily="18" charset="0"/>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Целевой ориентир заработной платы на 2022 год</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1" dirty="0" smtClean="0">
                        <a:latin typeface="Calibri" pitchFamily="34" charset="0"/>
                        <a:cs typeface="Times New Roman" pitchFamily="18" charset="0"/>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1" dirty="0" smtClean="0">
                        <a:latin typeface="Calibri" pitchFamily="34"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Целевой ориентир заработной платы на 2023 год</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1" dirty="0" smtClean="0">
                        <a:latin typeface="Calibri" pitchFamily="34" charset="0"/>
                        <a:cs typeface="Times New Roman" pitchFamily="18" charset="0"/>
                      </a:endParaRPr>
                    </a:p>
                    <a:p>
                      <a:pPr algn="ctr"/>
                      <a:endParaRPr lang="ru-RU" sz="1200" i="1" dirty="0" smtClean="0">
                        <a:latin typeface="Calibri" pitchFamily="34"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Calibri" pitchFamily="34" charset="0"/>
                          <a:cs typeface="Times New Roman" pitchFamily="18" charset="0"/>
                        </a:rPr>
                        <a:t>Учтено</a:t>
                      </a:r>
                      <a:r>
                        <a:rPr lang="ru-RU" sz="1200" i="1" baseline="0" dirty="0" smtClean="0">
                          <a:latin typeface="Calibri" pitchFamily="34" charset="0"/>
                          <a:cs typeface="Times New Roman" pitchFamily="18" charset="0"/>
                        </a:rPr>
                        <a:t> в бюджет на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baseline="0" dirty="0" smtClean="0">
                          <a:latin typeface="Calibri" pitchFamily="34" charset="0"/>
                          <a:cs typeface="Times New Roman" pitchFamily="18" charset="0"/>
                        </a:rPr>
                        <a:t>2023 год</a:t>
                      </a:r>
                      <a:endParaRPr lang="ru-RU" sz="1200" i="1" dirty="0" smtClean="0">
                        <a:latin typeface="Calibri" pitchFamily="34" charset="0"/>
                        <a:cs typeface="Times New Roman" pitchFamily="18" charset="0"/>
                      </a:endParaRPr>
                    </a:p>
                    <a:p>
                      <a:pPr algn="ctr"/>
                      <a:endParaRPr lang="ru-RU" sz="1200" i="1" dirty="0" smtClean="0">
                        <a:latin typeface="Calibri" pitchFamily="34" charset="0"/>
                        <a:cs typeface="Times New Roman" pitchFamily="18" charset="0"/>
                      </a:endParaRPr>
                    </a:p>
                  </a:txBody>
                  <a:tcPr anchor="ctr"/>
                </a:tc>
                <a:extLst>
                  <a:ext uri="{0D108BD9-81ED-4DB2-BD59-A6C34878D82A}">
                    <a16:rowId xmlns:a16="http://schemas.microsoft.com/office/drawing/2014/main" val="10000"/>
                  </a:ext>
                </a:extLst>
              </a:tr>
              <a:tr h="356592">
                <a:tc gridSpan="10">
                  <a:txBody>
                    <a:bodyPr/>
                    <a:lstStyle/>
                    <a:p>
                      <a:pPr algn="ctr"/>
                      <a:r>
                        <a:rPr lang="ru-RU" sz="1200" b="1" i="1" dirty="0" smtClean="0">
                          <a:latin typeface="Calibri" pitchFamily="34" charset="0"/>
                          <a:cs typeface="Times New Roman" pitchFamily="18" charset="0"/>
                        </a:rPr>
                        <a:t>Указ Президента РФ от 07.05.2012г. № 597 «О мероприятиях</a:t>
                      </a:r>
                      <a:r>
                        <a:rPr lang="ru-RU" sz="1200" b="1" i="1" baseline="0" dirty="0" smtClean="0">
                          <a:latin typeface="Calibri" pitchFamily="34" charset="0"/>
                          <a:cs typeface="Times New Roman" pitchFamily="18" charset="0"/>
                        </a:rPr>
                        <a:t> по реализации государственной социальной политики»</a:t>
                      </a:r>
                      <a:endParaRPr lang="ru-RU" sz="1200" b="1" i="1" dirty="0">
                        <a:latin typeface="Calibri" pitchFamily="34" charset="0"/>
                        <a:cs typeface="Times New Roman" pitchFamily="18" charset="0"/>
                      </a:endParaRPr>
                    </a:p>
                  </a:txBody>
                  <a:tcPr anchor="ctr"/>
                </a:tc>
                <a:tc hMerge="1">
                  <a:txBody>
                    <a:bodyPr/>
                    <a:lstStyle/>
                    <a:p>
                      <a:endParaRPr lang="ru-RU"/>
                    </a:p>
                  </a:txBody>
                  <a:tcPr/>
                </a:tc>
                <a:tc hMerge="1">
                  <a:txBody>
                    <a:bodyPr/>
                    <a:lstStyle/>
                    <a:p>
                      <a:pPr algn="ctr"/>
                      <a:endParaRPr lang="ru-RU" dirty="0">
                        <a:latin typeface="Times New Roman" pitchFamily="18" charset="0"/>
                        <a:cs typeface="Times New Roman" pitchFamily="18" charset="0"/>
                      </a:endParaRPr>
                    </a:p>
                  </a:txBody>
                  <a:tcPr/>
                </a:tc>
                <a:tc hMerge="1">
                  <a:txBody>
                    <a:bodyPr/>
                    <a:lstStyle/>
                    <a:p>
                      <a:pPr algn="ctr"/>
                      <a:endParaRPr lang="ru-RU" dirty="0">
                        <a:latin typeface="Times New Roman" pitchFamily="18" charset="0"/>
                        <a:cs typeface="Times New Roman" pitchFamily="18" charset="0"/>
                      </a:endParaRPr>
                    </a:p>
                  </a:txBody>
                  <a:tcPr/>
                </a:tc>
                <a:tc hMerge="1">
                  <a:txBody>
                    <a:bodyPr/>
                    <a:lstStyle/>
                    <a:p>
                      <a:pPr algn="ctr"/>
                      <a:endParaRPr lang="ru-RU" dirty="0">
                        <a:latin typeface="Times New Roman" pitchFamily="18" charset="0"/>
                        <a:cs typeface="Times New Roman" pitchFamily="18" charset="0"/>
                      </a:endParaRPr>
                    </a:p>
                  </a:txBody>
                  <a:tcPr/>
                </a:tc>
                <a:tc hMerge="1">
                  <a:txBody>
                    <a:bodyPr/>
                    <a:lstStyle/>
                    <a:p>
                      <a:pPr algn="ctr"/>
                      <a:endParaRPr lang="ru-RU"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pPr algn="ctr"/>
                      <a:endParaRPr lang="ru-RU" dirty="0">
                        <a:latin typeface="Times New Roman" pitchFamily="18" charset="0"/>
                        <a:cs typeface="Times New Roman" pitchFamily="18" charset="0"/>
                      </a:endParaRPr>
                    </a:p>
                  </a:txBody>
                  <a:tcPr/>
                </a:tc>
                <a:tc hMerge="1">
                  <a:txBody>
                    <a:bodyPr/>
                    <a:lstStyle/>
                    <a:p>
                      <a:pPr algn="ctr"/>
                      <a:endParaRPr lang="ru-RU" dirty="0">
                        <a:latin typeface="Times New Roman" pitchFamily="18" charset="0"/>
                        <a:cs typeface="Times New Roman" pitchFamily="18" charset="0"/>
                      </a:endParaRPr>
                    </a:p>
                  </a:txBody>
                  <a:tcPr/>
                </a:tc>
                <a:tc>
                  <a:txBody>
                    <a:bodyPr/>
                    <a:lstStyle/>
                    <a:p>
                      <a:pPr algn="ctr"/>
                      <a:endParaRPr lang="ru-RU" sz="1200" b="1" i="1" dirty="0">
                        <a:latin typeface="Calibri" pitchFamily="34" charset="0"/>
                        <a:cs typeface="Times New Roman" pitchFamily="18" charset="0"/>
                      </a:endParaRPr>
                    </a:p>
                  </a:txBody>
                  <a:tcPr anchor="ctr"/>
                </a:tc>
                <a:extLst>
                  <a:ext uri="{0D108BD9-81ED-4DB2-BD59-A6C34878D82A}">
                    <a16:rowId xmlns:a16="http://schemas.microsoft.com/office/drawing/2014/main" val="10001"/>
                  </a:ext>
                </a:extLst>
              </a:tr>
              <a:tr h="863021">
                <a:tc>
                  <a:txBody>
                    <a:bodyPr/>
                    <a:lstStyle/>
                    <a:p>
                      <a:r>
                        <a:rPr lang="ru-RU" sz="1200" i="1" dirty="0" smtClean="0">
                          <a:latin typeface="Calibri" pitchFamily="34" charset="0"/>
                          <a:cs typeface="Times New Roman" pitchFamily="18" charset="0"/>
                        </a:rPr>
                        <a:t>Педагогические работники образовательных учреждений общего образования области</a:t>
                      </a:r>
                      <a:endParaRPr lang="ru-RU" sz="120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27 356,0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28 176,0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31 378,0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34 890,0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38847,0</a:t>
                      </a:r>
                      <a:endParaRPr lang="ru-RU" sz="1200" b="0" i="1" dirty="0">
                        <a:latin typeface="Calibri" pitchFamily="34" charset="0"/>
                        <a:cs typeface="Times New Roman" pitchFamily="18" charset="0"/>
                      </a:endParaRPr>
                    </a:p>
                  </a:txBody>
                  <a:tcPr anchor="ctr"/>
                </a:tc>
                <a:tc gridSpan="2">
                  <a:txBody>
                    <a:bodyPr/>
                    <a:lstStyle/>
                    <a:p>
                      <a:pPr algn="ctr"/>
                      <a:r>
                        <a:rPr lang="ru-RU" sz="1200" b="0" i="1" dirty="0" smtClean="0">
                          <a:latin typeface="Calibri" pitchFamily="34" charset="0"/>
                          <a:cs typeface="Times New Roman" pitchFamily="18" charset="0"/>
                        </a:rPr>
                        <a:t>38891,0</a:t>
                      </a:r>
                      <a:endParaRPr lang="ru-RU" sz="1200" b="0" i="1" dirty="0">
                        <a:latin typeface="Calibri" pitchFamily="34" charset="0"/>
                        <a:cs typeface="Times New Roman" pitchFamily="18" charset="0"/>
                      </a:endParaRPr>
                    </a:p>
                  </a:txBody>
                  <a:tcPr anchor="ctr"/>
                </a:tc>
                <a:tc hMerge="1">
                  <a:txBody>
                    <a:bodyPr/>
                    <a:lstStyle/>
                    <a:p>
                      <a:endParaRPr lang="ru-RU"/>
                    </a:p>
                  </a:txBody>
                  <a:tcPr/>
                </a:tc>
                <a:tc>
                  <a:txBody>
                    <a:bodyPr/>
                    <a:lstStyle/>
                    <a:p>
                      <a:pPr algn="ctr"/>
                      <a:r>
                        <a:rPr lang="ru-RU" sz="1200" b="0" i="1" dirty="0" smtClean="0">
                          <a:latin typeface="Calibri" pitchFamily="34" charset="0"/>
                          <a:cs typeface="Times New Roman" pitchFamily="18" charset="0"/>
                        </a:rPr>
                        <a:t>46482,0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46482,0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46482,0</a:t>
                      </a:r>
                      <a:endParaRPr lang="ru-RU" sz="1200" b="0" i="1" dirty="0">
                        <a:latin typeface="Calibri" pitchFamily="34" charset="0"/>
                        <a:cs typeface="Times New Roman" pitchFamily="18" charset="0"/>
                      </a:endParaRPr>
                    </a:p>
                  </a:txBody>
                  <a:tcPr anchor="ctr"/>
                </a:tc>
                <a:extLst>
                  <a:ext uri="{0D108BD9-81ED-4DB2-BD59-A6C34878D82A}">
                    <a16:rowId xmlns:a16="http://schemas.microsoft.com/office/drawing/2014/main" val="10002"/>
                  </a:ext>
                </a:extLst>
              </a:tr>
              <a:tr h="863021">
                <a:tc>
                  <a:txBody>
                    <a:bodyPr/>
                    <a:lstStyle/>
                    <a:p>
                      <a:r>
                        <a:rPr lang="ru-RU" sz="1200" i="1" dirty="0" smtClean="0">
                          <a:latin typeface="Calibri" pitchFamily="34" charset="0"/>
                          <a:cs typeface="Times New Roman" pitchFamily="18" charset="0"/>
                        </a:rPr>
                        <a:t>Педагогические работники дошкольных образовательных учреждений области</a:t>
                      </a:r>
                      <a:endParaRPr lang="ru-RU" sz="120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24 212,0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24 925,0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29 434,0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33330,0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36050,0</a:t>
                      </a:r>
                      <a:endParaRPr lang="ru-RU" sz="1200" b="0" i="1" dirty="0">
                        <a:latin typeface="Calibri" pitchFamily="34" charset="0"/>
                        <a:cs typeface="Times New Roman" pitchFamily="18" charset="0"/>
                      </a:endParaRPr>
                    </a:p>
                  </a:txBody>
                  <a:tcPr anchor="ctr"/>
                </a:tc>
                <a:tc gridSpan="2">
                  <a:txBody>
                    <a:bodyPr/>
                    <a:lstStyle/>
                    <a:p>
                      <a:pPr algn="ctr"/>
                      <a:r>
                        <a:rPr lang="ru-RU" sz="1200" b="0" i="1" dirty="0" smtClean="0">
                          <a:latin typeface="Calibri" pitchFamily="34" charset="0"/>
                          <a:cs typeface="Times New Roman" pitchFamily="18" charset="0"/>
                        </a:rPr>
                        <a:t>37285,0</a:t>
                      </a:r>
                      <a:endParaRPr lang="ru-RU" sz="1200" b="0" i="1" dirty="0">
                        <a:latin typeface="Calibri" pitchFamily="34" charset="0"/>
                        <a:cs typeface="Times New Roman" pitchFamily="18" charset="0"/>
                      </a:endParaRPr>
                    </a:p>
                  </a:txBody>
                  <a:tcPr anchor="ctr"/>
                </a:tc>
                <a:tc hMerge="1">
                  <a:txBody>
                    <a:bodyPr/>
                    <a:lstStyle/>
                    <a:p>
                      <a:endParaRPr lang="ru-RU" dirty="0"/>
                    </a:p>
                  </a:txBody>
                  <a:tcPr/>
                </a:tc>
                <a:tc>
                  <a:txBody>
                    <a:bodyPr/>
                    <a:lstStyle/>
                    <a:p>
                      <a:pPr algn="ctr"/>
                      <a:r>
                        <a:rPr lang="ru-RU" sz="1200" b="0" i="1" dirty="0" smtClean="0">
                          <a:latin typeface="Calibri" pitchFamily="34" charset="0"/>
                          <a:cs typeface="Times New Roman" pitchFamily="18" charset="0"/>
                        </a:rPr>
                        <a:t>44511,20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44511,20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44511,20</a:t>
                      </a:r>
                      <a:endParaRPr lang="ru-RU" sz="1200" b="0" i="1" dirty="0">
                        <a:latin typeface="Calibri" pitchFamily="34" charset="0"/>
                        <a:cs typeface="Times New Roman" pitchFamily="18" charset="0"/>
                      </a:endParaRPr>
                    </a:p>
                  </a:txBody>
                  <a:tcPr anchor="ctr"/>
                </a:tc>
                <a:extLst>
                  <a:ext uri="{0D108BD9-81ED-4DB2-BD59-A6C34878D82A}">
                    <a16:rowId xmlns:a16="http://schemas.microsoft.com/office/drawing/2014/main" val="10003"/>
                  </a:ext>
                </a:extLst>
              </a:tr>
              <a:tr h="235369">
                <a:tc gridSpan="10">
                  <a:txBody>
                    <a:bodyPr/>
                    <a:lstStyle/>
                    <a:p>
                      <a:pPr algn="ctr"/>
                      <a:r>
                        <a:rPr lang="ru-RU" sz="1200" b="1" i="1" dirty="0" smtClean="0">
                          <a:latin typeface="Calibri" pitchFamily="34" charset="0"/>
                          <a:cs typeface="Times New Roman" pitchFamily="18" charset="0"/>
                        </a:rPr>
                        <a:t>Указ Президента РФ от</a:t>
                      </a:r>
                      <a:r>
                        <a:rPr lang="ru-RU" sz="1200" b="1" i="1" baseline="0" dirty="0" smtClean="0">
                          <a:latin typeface="Calibri" pitchFamily="34" charset="0"/>
                          <a:cs typeface="Times New Roman" pitchFamily="18" charset="0"/>
                        </a:rPr>
                        <a:t> 01.06.2012 г. № 761 «О национальной стратегии действий в интересах детей на 2012-2017 годы»</a:t>
                      </a:r>
                      <a:endParaRPr lang="ru-RU" sz="1200" b="1" i="1" dirty="0">
                        <a:latin typeface="Calibri" pitchFamily="34" charset="0"/>
                        <a:cs typeface="Times New Roman" pitchFamily="18" charset="0"/>
                      </a:endParaRPr>
                    </a:p>
                  </a:txBody>
                  <a:tcPr anchor="ctr"/>
                </a:tc>
                <a:tc hMerge="1">
                  <a:txBody>
                    <a:bodyPr/>
                    <a:lstStyle/>
                    <a:p>
                      <a:endParaRPr lang="ru-RU"/>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c>
                  <a:txBody>
                    <a:bodyPr/>
                    <a:lstStyle/>
                    <a:p>
                      <a:pPr algn="ctr"/>
                      <a:endParaRPr lang="ru-RU" sz="1200" b="1" i="1" dirty="0">
                        <a:latin typeface="Calibri" pitchFamily="34" charset="0"/>
                        <a:cs typeface="Times New Roman" pitchFamily="18" charset="0"/>
                      </a:endParaRPr>
                    </a:p>
                  </a:txBody>
                  <a:tcPr anchor="ctr"/>
                </a:tc>
                <a:extLst>
                  <a:ext uri="{0D108BD9-81ED-4DB2-BD59-A6C34878D82A}">
                    <a16:rowId xmlns:a16="http://schemas.microsoft.com/office/drawing/2014/main" val="10004"/>
                  </a:ext>
                </a:extLst>
              </a:tr>
              <a:tr h="1019934">
                <a:tc>
                  <a:txBody>
                    <a:bodyPr/>
                    <a:lstStyle/>
                    <a:p>
                      <a:r>
                        <a:rPr lang="ru-RU" sz="1200" i="1" dirty="0" smtClean="0">
                          <a:latin typeface="Calibri" pitchFamily="34" charset="0"/>
                          <a:cs typeface="Times New Roman" pitchFamily="18" charset="0"/>
                        </a:rPr>
                        <a:t>Педагогические работники учреждений дополнительного</a:t>
                      </a:r>
                      <a:r>
                        <a:rPr lang="ru-RU" sz="1200" i="1" baseline="0" dirty="0" smtClean="0">
                          <a:latin typeface="Calibri" pitchFamily="34" charset="0"/>
                          <a:cs typeface="Times New Roman" pitchFamily="18" charset="0"/>
                        </a:rPr>
                        <a:t> образования детей в сфере образования </a:t>
                      </a:r>
                      <a:endParaRPr lang="ru-RU" sz="120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21 828,0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27 357,0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31 944,0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35 519,0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39195,0</a:t>
                      </a:r>
                      <a:endParaRPr lang="ru-RU" sz="1200" b="0" i="1" dirty="0">
                        <a:latin typeface="Calibri" pitchFamily="34" charset="0"/>
                        <a:cs typeface="Times New Roman" pitchFamily="18" charset="0"/>
                      </a:endParaRPr>
                    </a:p>
                  </a:txBody>
                  <a:tcPr anchor="ctr"/>
                </a:tc>
                <a:tc gridSpan="2">
                  <a:txBody>
                    <a:bodyPr/>
                    <a:lstStyle/>
                    <a:p>
                      <a:pPr algn="ctr"/>
                      <a:r>
                        <a:rPr lang="ru-RU" sz="1200" b="0" i="1" dirty="0" smtClean="0">
                          <a:latin typeface="Calibri" pitchFamily="34" charset="0"/>
                          <a:cs typeface="Times New Roman" pitchFamily="18" charset="0"/>
                        </a:rPr>
                        <a:t>41349,0</a:t>
                      </a:r>
                      <a:endParaRPr lang="ru-RU" sz="1200" b="0" i="1" dirty="0">
                        <a:latin typeface="Calibri" pitchFamily="34" charset="0"/>
                        <a:cs typeface="Times New Roman" pitchFamily="18" charset="0"/>
                      </a:endParaRPr>
                    </a:p>
                  </a:txBody>
                  <a:tcPr anchor="ctr"/>
                </a:tc>
                <a:tc hMerge="1">
                  <a:txBody>
                    <a:bodyPr/>
                    <a:lstStyle/>
                    <a:p>
                      <a:endParaRPr lang="ru-RU"/>
                    </a:p>
                  </a:txBody>
                  <a:tcPr/>
                </a:tc>
                <a:tc>
                  <a:txBody>
                    <a:bodyPr/>
                    <a:lstStyle/>
                    <a:p>
                      <a:pPr algn="ctr"/>
                      <a:r>
                        <a:rPr lang="ru-RU" sz="1200" b="0" i="1" dirty="0" smtClean="0">
                          <a:latin typeface="Calibri" pitchFamily="34" charset="0"/>
                          <a:cs typeface="Times New Roman" pitchFamily="18" charset="0"/>
                        </a:rPr>
                        <a:t>47318,70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49723,20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49723,20</a:t>
                      </a:r>
                      <a:endParaRPr lang="ru-RU" sz="1200" b="0" i="1" dirty="0">
                        <a:latin typeface="Calibri" pitchFamily="34" charset="0"/>
                        <a:cs typeface="Times New Roman" pitchFamily="18" charset="0"/>
                      </a:endParaRPr>
                    </a:p>
                  </a:txBody>
                  <a:tcPr anchor="ctr"/>
                </a:tc>
                <a:extLst>
                  <a:ext uri="{0D108BD9-81ED-4DB2-BD59-A6C34878D82A}">
                    <a16:rowId xmlns:a16="http://schemas.microsoft.com/office/drawing/2014/main" val="10005"/>
                  </a:ext>
                </a:extLst>
              </a:tr>
              <a:tr h="1019934">
                <a:tc>
                  <a:txBody>
                    <a:bodyPr/>
                    <a:lstStyle/>
                    <a:p>
                      <a:r>
                        <a:rPr lang="ru-RU" sz="1200" i="1" dirty="0" smtClean="0">
                          <a:latin typeface="Calibri" pitchFamily="34" charset="0"/>
                          <a:cs typeface="Times New Roman" pitchFamily="18" charset="0"/>
                        </a:rPr>
                        <a:t>Педагогические работники учреждений дополнительного</a:t>
                      </a:r>
                      <a:r>
                        <a:rPr lang="ru-RU" sz="1200" i="1" baseline="0" dirty="0" smtClean="0">
                          <a:latin typeface="Calibri" pitchFamily="34" charset="0"/>
                          <a:cs typeface="Times New Roman" pitchFamily="18" charset="0"/>
                        </a:rPr>
                        <a:t> образования детей в сфере культуры</a:t>
                      </a:r>
                      <a:endParaRPr lang="ru-RU" sz="120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20 941,0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27 358,0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31 944,0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35 761,0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39195,4</a:t>
                      </a:r>
                      <a:endParaRPr lang="ru-RU" sz="1200" b="0" i="1" dirty="0">
                        <a:latin typeface="Calibri" pitchFamily="34" charset="0"/>
                        <a:cs typeface="Times New Roman" pitchFamily="18" charset="0"/>
                      </a:endParaRPr>
                    </a:p>
                  </a:txBody>
                  <a:tcPr anchor="ctr"/>
                </a:tc>
                <a:tc gridSpan="2">
                  <a:txBody>
                    <a:bodyPr/>
                    <a:lstStyle/>
                    <a:p>
                      <a:pPr algn="ctr"/>
                      <a:r>
                        <a:rPr lang="ru-RU" sz="1200" b="0" i="1" dirty="0" smtClean="0">
                          <a:latin typeface="Calibri" pitchFamily="34" charset="0"/>
                          <a:cs typeface="Times New Roman" pitchFamily="18" charset="0"/>
                        </a:rPr>
                        <a:t>41588,17</a:t>
                      </a:r>
                      <a:endParaRPr lang="ru-RU" sz="1200" b="0" i="1" dirty="0">
                        <a:latin typeface="Calibri" pitchFamily="34" charset="0"/>
                        <a:cs typeface="Times New Roman" pitchFamily="18" charset="0"/>
                      </a:endParaRPr>
                    </a:p>
                  </a:txBody>
                  <a:tcPr anchor="ctr"/>
                </a:tc>
                <a:tc hMerge="1">
                  <a:txBody>
                    <a:bodyPr/>
                    <a:lstStyle/>
                    <a:p>
                      <a:endParaRPr lang="ru-RU" dirty="0"/>
                    </a:p>
                  </a:txBody>
                  <a:tcPr/>
                </a:tc>
                <a:tc>
                  <a:txBody>
                    <a:bodyPr/>
                    <a:lstStyle/>
                    <a:p>
                      <a:pPr algn="ctr"/>
                      <a:r>
                        <a:rPr lang="ru-RU" sz="1200" b="0" i="1" dirty="0" smtClean="0">
                          <a:latin typeface="Calibri" pitchFamily="34" charset="0"/>
                          <a:cs typeface="Times New Roman" pitchFamily="18" charset="0"/>
                        </a:rPr>
                        <a:t>47318,70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49723,20</a:t>
                      </a:r>
                      <a:endParaRPr lang="ru-RU" sz="1200" b="0" i="1" dirty="0">
                        <a:latin typeface="Calibri" pitchFamily="34" charset="0"/>
                        <a:cs typeface="Times New Roman" pitchFamily="18" charset="0"/>
                      </a:endParaRPr>
                    </a:p>
                  </a:txBody>
                  <a:tcPr anchor="ctr"/>
                </a:tc>
                <a:tc>
                  <a:txBody>
                    <a:bodyPr/>
                    <a:lstStyle/>
                    <a:p>
                      <a:pPr algn="ctr"/>
                      <a:r>
                        <a:rPr lang="ru-RU" sz="1200" b="0" i="1" dirty="0" smtClean="0">
                          <a:latin typeface="Calibri" pitchFamily="34" charset="0"/>
                          <a:cs typeface="Times New Roman" pitchFamily="18" charset="0"/>
                        </a:rPr>
                        <a:t>49723,20</a:t>
                      </a:r>
                      <a:endParaRPr lang="ru-RU" sz="1200" b="0" i="1" dirty="0">
                        <a:latin typeface="Calibri" pitchFamily="34" charset="0"/>
                        <a:cs typeface="Times New Roman" pitchFamily="18" charset="0"/>
                      </a:endParaRPr>
                    </a:p>
                  </a:txBody>
                  <a:tcPr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4"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to="" calcmode="lin" valueType="num">
                                      <p:cBhvr>
                                        <p:cTn id="24"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brazovanie.jpg"/>
          <p:cNvPicPr>
            <a:picLocks noChangeAspect="1" noChangeArrowheads="1"/>
          </p:cNvPicPr>
          <p:nvPr/>
        </p:nvPicPr>
        <p:blipFill>
          <a:blip r:embed="rId3" cstate="print"/>
          <a:srcRect/>
          <a:stretch>
            <a:fillRect/>
          </a:stretch>
        </p:blipFill>
        <p:spPr bwMode="auto">
          <a:xfrm>
            <a:off x="8143900" y="0"/>
            <a:ext cx="1000100" cy="1000108"/>
          </a:xfrm>
          <a:prstGeom prst="ellipse">
            <a:avLst/>
          </a:prstGeom>
          <a:ln>
            <a:noFill/>
          </a:ln>
          <a:effectLst>
            <a:softEdge rad="112500"/>
          </a:effectLst>
        </p:spPr>
      </p:pic>
      <p:sp>
        <p:nvSpPr>
          <p:cNvPr id="2" name="Заголовок 1"/>
          <p:cNvSpPr>
            <a:spLocks noGrp="1"/>
          </p:cNvSpPr>
          <p:nvPr>
            <p:ph type="title"/>
          </p:nvPr>
        </p:nvSpPr>
        <p:spPr>
          <a:xfrm>
            <a:off x="142844" y="0"/>
            <a:ext cx="8215370" cy="908720"/>
          </a:xfrm>
        </p:spPr>
        <p:txBody>
          <a:bodyPr>
            <a:normAutofit fontScale="90000"/>
          </a:bodyPr>
          <a:lstStyle/>
          <a:p>
            <a:r>
              <a:rPr lang="ru-RU" sz="2800" i="1" dirty="0" smtClean="0">
                <a:solidFill>
                  <a:schemeClr val="accent1">
                    <a:lumMod val="75000"/>
                  </a:schemeClr>
                </a:solidFill>
                <a:effectLst/>
              </a:rPr>
              <a:t>Развитие общего, дошкольного и дополнительного образования детей</a:t>
            </a:r>
            <a:endParaRPr lang="ru-RU" sz="2800" i="1" dirty="0">
              <a:solidFill>
                <a:schemeClr val="accent1">
                  <a:lumMod val="75000"/>
                </a:schemeClr>
              </a:solidFill>
              <a:effectLst/>
            </a:endParaRPr>
          </a:p>
        </p:txBody>
      </p:sp>
      <p:sp>
        <p:nvSpPr>
          <p:cNvPr id="4" name="Овал 3"/>
          <p:cNvSpPr/>
          <p:nvPr/>
        </p:nvSpPr>
        <p:spPr>
          <a:xfrm>
            <a:off x="500034" y="1000108"/>
            <a:ext cx="2500330" cy="11430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1"/>
                </a:solidFill>
                <a:latin typeface="Times New Roman" pitchFamily="18" charset="0"/>
                <a:cs typeface="Times New Roman" pitchFamily="18" charset="0"/>
              </a:rPr>
              <a:t>57 педагогический работник в дошкольных учреждениях</a:t>
            </a:r>
            <a:endParaRPr lang="ru-RU" sz="1400" dirty="0">
              <a:solidFill>
                <a:schemeClr val="tx1"/>
              </a:solidFill>
              <a:latin typeface="Times New Roman" pitchFamily="18" charset="0"/>
              <a:cs typeface="Times New Roman" pitchFamily="18" charset="0"/>
            </a:endParaRPr>
          </a:p>
        </p:txBody>
      </p:sp>
      <p:sp>
        <p:nvSpPr>
          <p:cNvPr id="5" name="Овал 4"/>
          <p:cNvSpPr/>
          <p:nvPr/>
        </p:nvSpPr>
        <p:spPr>
          <a:xfrm>
            <a:off x="3357554" y="1000108"/>
            <a:ext cx="2500330" cy="11430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1"/>
                </a:solidFill>
                <a:latin typeface="Times New Roman" pitchFamily="18" charset="0"/>
                <a:cs typeface="Times New Roman" pitchFamily="18" charset="0"/>
              </a:rPr>
              <a:t>128 педагогических работников в школе</a:t>
            </a:r>
            <a:endParaRPr lang="ru-RU" sz="1400" dirty="0">
              <a:solidFill>
                <a:schemeClr val="tx1"/>
              </a:solidFill>
              <a:latin typeface="Times New Roman" pitchFamily="18" charset="0"/>
              <a:cs typeface="Times New Roman" pitchFamily="18" charset="0"/>
            </a:endParaRPr>
          </a:p>
        </p:txBody>
      </p:sp>
      <p:sp>
        <p:nvSpPr>
          <p:cNvPr id="6" name="Овал 5"/>
          <p:cNvSpPr/>
          <p:nvPr/>
        </p:nvSpPr>
        <p:spPr>
          <a:xfrm>
            <a:off x="6215074" y="1000108"/>
            <a:ext cx="2500330" cy="1143008"/>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solidFill>
                  <a:schemeClr val="tx1"/>
                </a:solidFill>
                <a:latin typeface="Times New Roman" pitchFamily="18" charset="0"/>
                <a:cs typeface="Times New Roman" pitchFamily="18" charset="0"/>
              </a:rPr>
              <a:t>22 педагогических работника дополнительного образования</a:t>
            </a:r>
            <a:endParaRPr lang="ru-RU" sz="1400" dirty="0">
              <a:solidFill>
                <a:schemeClr val="tx1"/>
              </a:solidFill>
              <a:latin typeface="Times New Roman" pitchFamily="18" charset="0"/>
              <a:cs typeface="Times New Roman" pitchFamily="18" charset="0"/>
            </a:endParaRPr>
          </a:p>
        </p:txBody>
      </p:sp>
      <p:sp>
        <p:nvSpPr>
          <p:cNvPr id="7" name="TextBox 6"/>
          <p:cNvSpPr txBox="1"/>
          <p:nvPr/>
        </p:nvSpPr>
        <p:spPr>
          <a:xfrm>
            <a:off x="179512" y="2214554"/>
            <a:ext cx="6392752" cy="3139321"/>
          </a:xfrm>
          <a:prstGeom prst="rect">
            <a:avLst/>
          </a:prstGeom>
          <a:noFill/>
        </p:spPr>
        <p:txBody>
          <a:bodyPr wrap="square" rtlCol="0">
            <a:spAutoFit/>
          </a:bodyPr>
          <a:lstStyle/>
          <a:p>
            <a:r>
              <a:rPr lang="ru-RU" b="1" i="1" dirty="0" smtClean="0"/>
              <a:t>В 2023 году педагогические работники будут получать следующие меры социальной поддержки:</a:t>
            </a:r>
          </a:p>
          <a:p>
            <a:endParaRPr lang="ru-RU" b="1" i="1" dirty="0" smtClean="0"/>
          </a:p>
          <a:p>
            <a:pPr>
              <a:buFontTx/>
              <a:buChar char="-"/>
            </a:pP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Ежемесячная денежная компенсация расходов на оплату жилого помещения, отопления, освещения в размере 100% педагогическим работникам, проживающим и работающим в сельской местности (через областной бюджет);</a:t>
            </a:r>
          </a:p>
          <a:p>
            <a:pPr>
              <a:buFontTx/>
              <a:buChar char="-"/>
            </a:pPr>
            <a:endParaRPr lang="ru-RU" dirty="0" smtClean="0">
              <a:latin typeface="Times New Roman" pitchFamily="18" charset="0"/>
              <a:cs typeface="Times New Roman" pitchFamily="18" charset="0"/>
            </a:endParaRPr>
          </a:p>
          <a:p>
            <a:pPr>
              <a:buFontTx/>
              <a:buChar char="-"/>
            </a:pPr>
            <a:r>
              <a:rPr lang="ru-RU" dirty="0" smtClean="0">
                <a:latin typeface="Times New Roman" pitchFamily="18" charset="0"/>
                <a:cs typeface="Times New Roman" pitchFamily="18" charset="0"/>
              </a:rPr>
              <a:t> Единовременная выплата молодым специалистам в размере 6-ти должностных окладов. </a:t>
            </a:r>
            <a:endParaRPr lang="ru-RU" dirty="0">
              <a:latin typeface="Times New Roman" pitchFamily="18" charset="0"/>
              <a:cs typeface="Times New Roman" pitchFamily="18" charset="0"/>
            </a:endParaRPr>
          </a:p>
        </p:txBody>
      </p:sp>
      <p:sp>
        <p:nvSpPr>
          <p:cNvPr id="9" name="Прямоугольник с двумя вырезанными противолежащими углами 8"/>
          <p:cNvSpPr/>
          <p:nvPr/>
        </p:nvSpPr>
        <p:spPr>
          <a:xfrm>
            <a:off x="6572264" y="2996952"/>
            <a:ext cx="2428892" cy="1224136"/>
          </a:xfrm>
          <a:prstGeom prst="snip2DiagRect">
            <a:avLst>
              <a:gd name="adj1" fmla="val 0"/>
              <a:gd name="adj2" fmla="val 16667"/>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00" dirty="0" smtClean="0">
                <a:solidFill>
                  <a:schemeClr val="tx1"/>
                </a:solidFill>
                <a:latin typeface="Times New Roman" pitchFamily="18" charset="0"/>
                <a:cs typeface="Times New Roman" pitchFamily="18" charset="0"/>
              </a:rPr>
              <a:t> Закон ВО от 01.06.2005 № 1285-ОЗ «О мерах социальной поддержки отдельным категориям граждан»</a:t>
            </a:r>
            <a:endParaRPr lang="ru-RU" sz="1100" dirty="0">
              <a:solidFill>
                <a:schemeClr val="tx1"/>
              </a:solidFill>
              <a:latin typeface="Times New Roman" pitchFamily="18" charset="0"/>
              <a:cs typeface="Times New Roman" pitchFamily="18" charset="0"/>
            </a:endParaRPr>
          </a:p>
        </p:txBody>
      </p:sp>
      <p:sp>
        <p:nvSpPr>
          <p:cNvPr id="10" name="Прямоугольник с двумя вырезанными противолежащими углами 9"/>
          <p:cNvSpPr/>
          <p:nvPr/>
        </p:nvSpPr>
        <p:spPr>
          <a:xfrm>
            <a:off x="6572264" y="4437112"/>
            <a:ext cx="2428892" cy="1224136"/>
          </a:xfrm>
          <a:prstGeom prst="snip2Diag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00" dirty="0" smtClean="0">
                <a:solidFill>
                  <a:schemeClr val="tx1"/>
                </a:solidFill>
                <a:latin typeface="Times New Roman" pitchFamily="18" charset="0"/>
                <a:cs typeface="Times New Roman" pitchFamily="18" charset="0"/>
              </a:rPr>
              <a:t>Районное отраслевое соглашение по муниципальным образованиям  Кирилловского муниципального района на 2019-2022 годы (28.02.2019)</a:t>
            </a:r>
            <a:endParaRPr lang="ru-RU" sz="11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randombar(horizontal)">
                                      <p:cBhvr>
                                        <p:cTn id="10" dur="500"/>
                                        <p:tgtEl>
                                          <p:spTgt spid="2050"/>
                                        </p:tgtEl>
                                      </p:cBhvr>
                                    </p:animEffect>
                                  </p:childTnLst>
                                </p:cTn>
                              </p:par>
                            </p:childTnLst>
                          </p:cTn>
                        </p:par>
                        <p:par>
                          <p:cTn id="11" fill="hold">
                            <p:stCondLst>
                              <p:cond delay="500"/>
                            </p:stCondLst>
                            <p:childTnLst>
                              <p:par>
                                <p:cTn id="12" presetID="54" presetClass="entr" presetSubtype="0" ac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par>
                          <p:cTn id="19" fill="hold">
                            <p:stCondLst>
                              <p:cond delay="1000"/>
                            </p:stCondLst>
                            <p:childTnLst>
                              <p:par>
                                <p:cTn id="20" presetID="54" presetClass="entr" presetSubtype="0" ac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05"/>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fade">
                                      <p:cBhvr>
                                        <p:cTn id="26" dur="1000"/>
                                        <p:tgtEl>
                                          <p:spTgt spid="5"/>
                                        </p:tgtEl>
                                      </p:cBhvr>
                                    </p:animEffect>
                                  </p:childTnLst>
                                </p:cTn>
                              </p:par>
                            </p:childTnLst>
                          </p:cTn>
                        </p:par>
                        <p:par>
                          <p:cTn id="27" fill="hold">
                            <p:stCondLst>
                              <p:cond delay="2000"/>
                            </p:stCondLst>
                            <p:childTnLst>
                              <p:par>
                                <p:cTn id="28" presetID="54" presetClass="entr" presetSubtype="0" accel="10000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1000" fill="hold"/>
                                        <p:tgtEl>
                                          <p:spTgt spid="6"/>
                                        </p:tgtEl>
                                        <p:attrNameLst>
                                          <p:attrName>ppt_x</p:attrName>
                                        </p:attrNameLst>
                                      </p:cBhvr>
                                      <p:tavLst>
                                        <p:tav tm="0">
                                          <p:val>
                                            <p:strVal val="#ppt_x-.2"/>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Effect transition="in" filter="fade">
                                      <p:cBhvr>
                                        <p:cTn id="34" dur="1000"/>
                                        <p:tgtEl>
                                          <p:spTgt spid="6"/>
                                        </p:tgtEl>
                                      </p:cBhvr>
                                    </p:animEffect>
                                  </p:childTnLst>
                                </p:cTn>
                              </p:par>
                            </p:childTnLst>
                          </p:cTn>
                        </p:par>
                        <p:par>
                          <p:cTn id="35" fill="hold">
                            <p:stCondLst>
                              <p:cond delay="3000"/>
                            </p:stCondLst>
                            <p:childTnLst>
                              <p:par>
                                <p:cTn id="36" presetID="54" presetClass="entr" presetSubtype="0" accel="10000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strVal val="#ppt_w*0.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1000" fill="hold"/>
                                        <p:tgtEl>
                                          <p:spTgt spid="7"/>
                                        </p:tgtEl>
                                        <p:attrNameLst>
                                          <p:attrName>ppt_x</p:attrName>
                                        </p:attrNameLst>
                                      </p:cBhvr>
                                      <p:tavLst>
                                        <p:tav tm="0">
                                          <p:val>
                                            <p:strVal val="#ppt_x-.2"/>
                                          </p:val>
                                        </p:tav>
                                        <p:tav tm="100000">
                                          <p:val>
                                            <p:strVal val="#ppt_x"/>
                                          </p:val>
                                        </p:tav>
                                      </p:tavLst>
                                    </p:anim>
                                    <p:anim calcmode="lin" valueType="num">
                                      <p:cBhvr>
                                        <p:cTn id="41" dur="1000" fill="hold"/>
                                        <p:tgtEl>
                                          <p:spTgt spid="7"/>
                                        </p:tgtEl>
                                        <p:attrNameLst>
                                          <p:attrName>ppt_y</p:attrName>
                                        </p:attrNameLst>
                                      </p:cBhvr>
                                      <p:tavLst>
                                        <p:tav tm="0">
                                          <p:val>
                                            <p:strVal val="#ppt_y"/>
                                          </p:val>
                                        </p:tav>
                                        <p:tav tm="100000">
                                          <p:val>
                                            <p:strVal val="#ppt_y"/>
                                          </p:val>
                                        </p:tav>
                                      </p:tavLst>
                                    </p:anim>
                                    <p:animEffect transition="in" filter="fade">
                                      <p:cBhvr>
                                        <p:cTn id="42" dur="1000"/>
                                        <p:tgtEl>
                                          <p:spTgt spid="7"/>
                                        </p:tgtEl>
                                      </p:cBhvr>
                                    </p:animEffect>
                                  </p:childTnLst>
                                </p:cTn>
                              </p:par>
                              <p:par>
                                <p:cTn id="43" presetID="54" presetClass="entr" presetSubtype="0" accel="10000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strVal val="#ppt_w*0.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1000" fill="hold"/>
                                        <p:tgtEl>
                                          <p:spTgt spid="9"/>
                                        </p:tgtEl>
                                        <p:attrNameLst>
                                          <p:attrName>ppt_x</p:attrName>
                                        </p:attrNameLst>
                                      </p:cBhvr>
                                      <p:tavLst>
                                        <p:tav tm="0">
                                          <p:val>
                                            <p:strVal val="#ppt_x-.2"/>
                                          </p:val>
                                        </p:tav>
                                        <p:tav tm="100000">
                                          <p:val>
                                            <p:strVal val="#ppt_x"/>
                                          </p:val>
                                        </p:tav>
                                      </p:tavLst>
                                    </p:anim>
                                    <p:anim calcmode="lin" valueType="num">
                                      <p:cBhvr>
                                        <p:cTn id="48" dur="1000" fill="hold"/>
                                        <p:tgtEl>
                                          <p:spTgt spid="9"/>
                                        </p:tgtEl>
                                        <p:attrNameLst>
                                          <p:attrName>ppt_y</p:attrName>
                                        </p:attrNameLst>
                                      </p:cBhvr>
                                      <p:tavLst>
                                        <p:tav tm="0">
                                          <p:val>
                                            <p:strVal val="#ppt_y"/>
                                          </p:val>
                                        </p:tav>
                                        <p:tav tm="100000">
                                          <p:val>
                                            <p:strVal val="#ppt_y"/>
                                          </p:val>
                                        </p:tav>
                                      </p:tavLst>
                                    </p:anim>
                                    <p:animEffect transition="in" filter="fade">
                                      <p:cBhvr>
                                        <p:cTn id="49" dur="1000"/>
                                        <p:tgtEl>
                                          <p:spTgt spid="9"/>
                                        </p:tgtEl>
                                      </p:cBhvr>
                                    </p:animEffect>
                                  </p:childTnLst>
                                </p:cTn>
                              </p:par>
                              <p:par>
                                <p:cTn id="50" presetID="54" presetClass="entr" presetSubtype="0" accel="10000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1000" fill="hold"/>
                                        <p:tgtEl>
                                          <p:spTgt spid="10"/>
                                        </p:tgtEl>
                                        <p:attrNameLst>
                                          <p:attrName>ppt_x</p:attrName>
                                        </p:attrNameLst>
                                      </p:cBhvr>
                                      <p:tavLst>
                                        <p:tav tm="0">
                                          <p:val>
                                            <p:strVal val="#ppt_x-.2"/>
                                          </p:val>
                                        </p:tav>
                                        <p:tav tm="100000">
                                          <p:val>
                                            <p:strVal val="#ppt_x"/>
                                          </p:val>
                                        </p:tav>
                                      </p:tavLst>
                                    </p:anim>
                                    <p:anim calcmode="lin" valueType="num">
                                      <p:cBhvr>
                                        <p:cTn id="55" dur="1000" fill="hold"/>
                                        <p:tgtEl>
                                          <p:spTgt spid="10"/>
                                        </p:tgtEl>
                                        <p:attrNameLst>
                                          <p:attrName>ppt_y</p:attrName>
                                        </p:attrNameLst>
                                      </p:cBhvr>
                                      <p:tavLst>
                                        <p:tav tm="0">
                                          <p:val>
                                            <p:strVal val="#ppt_y"/>
                                          </p:val>
                                        </p:tav>
                                        <p:tav tm="100000">
                                          <p:val>
                                            <p:strVal val="#ppt_y"/>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28670"/>
          </a:xfrm>
        </p:spPr>
        <p:txBody>
          <a:bodyPr>
            <a:noAutofit/>
          </a:bodyPr>
          <a:lstStyle/>
          <a:p>
            <a:r>
              <a:rPr lang="ru-RU" sz="27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Меры социальной поддержки студентам  и детям, находящимся в трудной жизненной ситуации</a:t>
            </a:r>
            <a:endParaRPr lang="ru-RU" sz="27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Содержимое 2"/>
          <p:cNvSpPr>
            <a:spLocks noGrp="1"/>
          </p:cNvSpPr>
          <p:nvPr>
            <p:ph idx="1"/>
          </p:nvPr>
        </p:nvSpPr>
        <p:spPr>
          <a:xfrm>
            <a:off x="0" y="836712"/>
            <a:ext cx="5868144" cy="6021288"/>
          </a:xfrm>
        </p:spPr>
        <p:txBody>
          <a:bodyPr>
            <a:noAutofit/>
          </a:bodyPr>
          <a:lstStyle/>
          <a:p>
            <a:pPr algn="ctr">
              <a:buNone/>
            </a:pP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88</a:t>
            </a:r>
            <a:r>
              <a:rPr lang="ru-RU" sz="2000" i="1" dirty="0" smtClean="0"/>
              <a:t> обучающихся с ограниченными возможностями здоровья  пользуются льготным питанием </a:t>
            </a:r>
          </a:p>
          <a:p>
            <a:pPr algn="ctr">
              <a:buNone/>
            </a:pPr>
            <a:r>
              <a:rPr lang="ru-RU" sz="2000" i="1" dirty="0" smtClean="0"/>
              <a:t>по </a:t>
            </a: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100</a:t>
            </a:r>
            <a:r>
              <a:rPr lang="ru-RU" sz="2000" i="1" dirty="0" smtClean="0">
                <a:latin typeface="Times New Roman" pitchFamily="18" charset="0"/>
                <a:cs typeface="Times New Roman" pitchFamily="18" charset="0"/>
              </a:rPr>
              <a:t> </a:t>
            </a:r>
            <a:r>
              <a:rPr lang="ru-RU" sz="2000" i="1" dirty="0" smtClean="0"/>
              <a:t>рублей в день</a:t>
            </a:r>
          </a:p>
          <a:p>
            <a:pPr algn="ctr">
              <a:buNone/>
            </a:pPr>
            <a:endParaRPr lang="ru-RU" sz="2000" i="1" dirty="0" smtClean="0"/>
          </a:p>
          <a:p>
            <a:pPr algn="ctr">
              <a:buNone/>
            </a:pPr>
            <a:r>
              <a:rPr lang="ru-RU" sz="2000" b="1" i="1" dirty="0" smtClean="0">
                <a:solidFill>
                  <a:schemeClr val="accent1">
                    <a:lumMod val="75000"/>
                  </a:schemeClr>
                </a:solidFill>
                <a:latin typeface="Times New Roman" pitchFamily="18" charset="0"/>
                <a:cs typeface="Times New Roman" pitchFamily="18" charset="0"/>
              </a:rPr>
              <a:t>352</a:t>
            </a:r>
            <a:r>
              <a:rPr lang="ru-RU" sz="2000" i="1" dirty="0" smtClean="0"/>
              <a:t> обучающийся из малообеспеченных семей пользуются льготным питанием по </a:t>
            </a: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63</a:t>
            </a:r>
            <a:r>
              <a:rPr lang="ru-RU" sz="2000" i="1" dirty="0" smtClean="0">
                <a:latin typeface="Times New Roman" pitchFamily="18" charset="0"/>
                <a:cs typeface="Times New Roman" pitchFamily="18" charset="0"/>
              </a:rPr>
              <a:t> </a:t>
            </a:r>
            <a:r>
              <a:rPr lang="ru-RU" sz="2000" i="1" dirty="0" smtClean="0"/>
              <a:t>рублей в день</a:t>
            </a:r>
          </a:p>
          <a:p>
            <a:pPr algn="ctr">
              <a:buNone/>
            </a:pPr>
            <a:endParaRPr lang="ru-RU" sz="2000" i="1" dirty="0" smtClean="0"/>
          </a:p>
          <a:p>
            <a:pPr algn="ctr">
              <a:buNone/>
            </a:pPr>
            <a:r>
              <a:rPr lang="ru-RU" sz="2000" b="1" i="1" dirty="0" smtClean="0">
                <a:solidFill>
                  <a:schemeClr val="accent1">
                    <a:lumMod val="75000"/>
                  </a:schemeClr>
                </a:solidFill>
              </a:rPr>
              <a:t>611</a:t>
            </a:r>
            <a:r>
              <a:rPr lang="ru-RU" sz="2000" i="1" dirty="0" smtClean="0"/>
              <a:t> обучающийся начального звена получают горячее питание</a:t>
            </a:r>
          </a:p>
          <a:p>
            <a:pPr algn="ctr">
              <a:buNone/>
            </a:pPr>
            <a:endParaRPr lang="ru-RU" sz="2000" i="1" dirty="0" smtClean="0"/>
          </a:p>
          <a:p>
            <a:pPr algn="ctr">
              <a:buNone/>
            </a:pP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ru-RU" sz="2000" i="1" dirty="0" smtClean="0">
                <a:solidFill>
                  <a:schemeClr val="accent3">
                    <a:lumMod val="75000"/>
                  </a:schemeClr>
                </a:solidFill>
              </a:rPr>
              <a:t> </a:t>
            </a:r>
            <a:r>
              <a:rPr lang="ru-RU" sz="2000" i="1" dirty="0" smtClean="0"/>
              <a:t>обучающийся школы получает стипендию, присуждаемую ежегодно как «Ученик года» в размере </a:t>
            </a:r>
            <a:r>
              <a:rPr lang="ru-RU" sz="2000" b="1" i="1" dirty="0" smtClean="0">
                <a:solidFill>
                  <a:schemeClr val="accent1">
                    <a:lumMod val="75000"/>
                  </a:schemeClr>
                </a:solidFill>
              </a:rPr>
              <a:t>1000</a:t>
            </a:r>
            <a:r>
              <a:rPr lang="ru-RU" sz="2000" i="1" dirty="0" smtClean="0"/>
              <a:t> рублей ежемесячно</a:t>
            </a:r>
            <a:endParaRPr lang="ru-RU" sz="2000" i="1" dirty="0"/>
          </a:p>
        </p:txBody>
      </p:sp>
      <p:sp>
        <p:nvSpPr>
          <p:cNvPr id="9" name="Прямоугольник с одним вырезанным углом 8"/>
          <p:cNvSpPr/>
          <p:nvPr/>
        </p:nvSpPr>
        <p:spPr>
          <a:xfrm>
            <a:off x="5786446" y="908720"/>
            <a:ext cx="3071834" cy="1728192"/>
          </a:xfrm>
          <a:prstGeom prst="snip1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solidFill>
                  <a:schemeClr val="tx1"/>
                </a:solidFill>
                <a:latin typeface="Times New Roman" pitchFamily="18" charset="0"/>
                <a:cs typeface="Times New Roman" pitchFamily="18" charset="0"/>
              </a:rPr>
              <a:t>Постановление №642 от 09.09.2022  "Об утверждении Порядка предоставления мер социальной поддержки с ограниченными возможностями здоровья, не проживающим в образовательных организациях Кирилловского муниципального района, но обучающимся в них по адаптированным основным общеобразовательным програм</a:t>
            </a:r>
            <a:r>
              <a:rPr lang="ru-RU" sz="1100" b="1" dirty="0" smtClean="0">
                <a:solidFill>
                  <a:schemeClr val="tx1"/>
                </a:solidFill>
                <a:latin typeface="Times New Roman" pitchFamily="18" charset="0"/>
                <a:cs typeface="Times New Roman" pitchFamily="18" charset="0"/>
              </a:rPr>
              <a:t>мам»</a:t>
            </a:r>
            <a:endParaRPr lang="ru-RU" sz="1100" b="1" dirty="0">
              <a:solidFill>
                <a:schemeClr val="tx1"/>
              </a:solidFill>
              <a:latin typeface="Times New Roman" pitchFamily="18" charset="0"/>
              <a:cs typeface="Times New Roman" pitchFamily="18" charset="0"/>
            </a:endParaRPr>
          </a:p>
        </p:txBody>
      </p:sp>
      <p:sp>
        <p:nvSpPr>
          <p:cNvPr id="10" name="Прямоугольник с одним вырезанным углом 9"/>
          <p:cNvSpPr/>
          <p:nvPr/>
        </p:nvSpPr>
        <p:spPr>
          <a:xfrm>
            <a:off x="5786446" y="2708920"/>
            <a:ext cx="3071834" cy="1368152"/>
          </a:xfrm>
          <a:prstGeom prst="snip1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solidFill>
                  <a:schemeClr val="tx1"/>
                </a:solidFill>
                <a:latin typeface="Times New Roman" pitchFamily="18" charset="0"/>
                <a:cs typeface="Times New Roman" pitchFamily="18" charset="0"/>
              </a:rPr>
              <a:t>Постановление правительства ВО </a:t>
            </a:r>
            <a:br>
              <a:rPr lang="ru-RU" sz="1100" dirty="0" smtClean="0">
                <a:solidFill>
                  <a:schemeClr val="tx1"/>
                </a:solidFill>
                <a:latin typeface="Times New Roman" pitchFamily="18" charset="0"/>
                <a:cs typeface="Times New Roman" pitchFamily="18" charset="0"/>
              </a:rPr>
            </a:br>
            <a:r>
              <a:rPr lang="ru-RU" sz="1100" dirty="0" smtClean="0">
                <a:solidFill>
                  <a:schemeClr val="tx1"/>
                </a:solidFill>
                <a:latin typeface="Times New Roman" pitchFamily="18" charset="0"/>
                <a:cs typeface="Times New Roman" pitchFamily="18" charset="0"/>
              </a:rPr>
              <a:t>от 25.02.2005 N 199 «О порядке предоставления мер социальной поддержки отдельным категориям граждан в целях реализации права на образование, их размере, а также порядке возмещения расходов»</a:t>
            </a:r>
          </a:p>
        </p:txBody>
      </p:sp>
      <p:sp>
        <p:nvSpPr>
          <p:cNvPr id="12" name="Прямоугольник с одним вырезанным углом 11"/>
          <p:cNvSpPr/>
          <p:nvPr/>
        </p:nvSpPr>
        <p:spPr>
          <a:xfrm>
            <a:off x="5786446" y="5589240"/>
            <a:ext cx="3071834" cy="983032"/>
          </a:xfrm>
          <a:prstGeom prst="snip1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solidFill>
                  <a:schemeClr val="tx1"/>
                </a:solidFill>
                <a:latin typeface="Times New Roman" pitchFamily="18" charset="0"/>
                <a:cs typeface="Times New Roman" pitchFamily="18" charset="0"/>
              </a:rPr>
              <a:t>Распоряжение администрации Кирилловского муниципального района  </a:t>
            </a:r>
          </a:p>
          <a:p>
            <a:pPr algn="ctr"/>
            <a:r>
              <a:rPr lang="ru-RU" sz="1100" dirty="0" smtClean="0">
                <a:solidFill>
                  <a:schemeClr val="tx1"/>
                </a:solidFill>
                <a:latin typeface="Times New Roman" pitchFamily="18" charset="0"/>
                <a:cs typeface="Times New Roman" pitchFamily="18" charset="0"/>
              </a:rPr>
              <a:t>№ 69-р от 08.07.2022 года «О назначении стипендии Лебедевой У.В.»</a:t>
            </a:r>
            <a:endParaRPr lang="ru-RU" sz="1100" dirty="0">
              <a:solidFill>
                <a:schemeClr val="tx1"/>
              </a:solidFill>
              <a:latin typeface="Times New Roman" pitchFamily="18" charset="0"/>
              <a:cs typeface="Times New Roman" pitchFamily="18" charset="0"/>
            </a:endParaRPr>
          </a:p>
        </p:txBody>
      </p:sp>
      <p:pic>
        <p:nvPicPr>
          <p:cNvPr id="4098" name="Picture 2" descr="I:\22222.jpg"/>
          <p:cNvPicPr>
            <a:picLocks noChangeAspect="1" noChangeArrowheads="1"/>
          </p:cNvPicPr>
          <p:nvPr/>
        </p:nvPicPr>
        <p:blipFill>
          <a:blip r:embed="rId3" cstate="print"/>
          <a:srcRect/>
          <a:stretch>
            <a:fillRect/>
          </a:stretch>
        </p:blipFill>
        <p:spPr bwMode="auto">
          <a:xfrm>
            <a:off x="0" y="5877272"/>
            <a:ext cx="1488360" cy="980728"/>
          </a:xfrm>
          <a:prstGeom prst="rect">
            <a:avLst/>
          </a:prstGeom>
          <a:noFill/>
          <a:effectLst>
            <a:softEdge rad="31750"/>
          </a:effectLst>
        </p:spPr>
      </p:pic>
      <p:sp>
        <p:nvSpPr>
          <p:cNvPr id="8" name="Прямоугольник с одним вырезанным углом 7"/>
          <p:cNvSpPr/>
          <p:nvPr/>
        </p:nvSpPr>
        <p:spPr>
          <a:xfrm>
            <a:off x="5786446" y="4143380"/>
            <a:ext cx="3071834" cy="1357322"/>
          </a:xfrm>
          <a:prstGeom prst="snip1Rect">
            <a:avLst/>
          </a:prstGeom>
          <a:scene3d>
            <a:camera prst="orthographicFront"/>
            <a:lightRig rig="threePt" dir="t"/>
          </a:scene3d>
          <a:sp3d>
            <a:bevelT/>
          </a:sp3d>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solidFill>
                  <a:schemeClr val="tx1"/>
                </a:solidFill>
                <a:latin typeface="Times New Roman" pitchFamily="18" charset="0"/>
                <a:cs typeface="Times New Roman" pitchFamily="18" charset="0"/>
              </a:rPr>
              <a:t>Постановление правительства ВО </a:t>
            </a:r>
            <a:br>
              <a:rPr lang="ru-RU" sz="1100" dirty="0" smtClean="0">
                <a:solidFill>
                  <a:schemeClr val="tx1"/>
                </a:solidFill>
                <a:latin typeface="Times New Roman" pitchFamily="18" charset="0"/>
                <a:cs typeface="Times New Roman" pitchFamily="18" charset="0"/>
              </a:rPr>
            </a:br>
            <a:r>
              <a:rPr lang="ru-RU" sz="1100" dirty="0" smtClean="0">
                <a:solidFill>
                  <a:schemeClr val="tx1"/>
                </a:solidFill>
                <a:latin typeface="Times New Roman" pitchFamily="18" charset="0"/>
                <a:cs typeface="Times New Roman" pitchFamily="18" charset="0"/>
              </a:rPr>
              <a:t>№837 от 27.07.2020 "О внесении изменений в постановление Правительства области от 11.11.2013 №1149"</a:t>
            </a:r>
          </a:p>
          <a:p>
            <a:pPr algn="ctr"/>
            <a:endParaRPr lang="ru-RU" sz="11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4" presetClass="entr" presetSubtype="0" accel="10000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3">
                                            <p:txEl>
                                              <p:pRg st="0" end="0"/>
                                            </p:txEl>
                                          </p:spTgt>
                                        </p:tgtEl>
                                      </p:cBhvr>
                                    </p:animEffect>
                                  </p:childTnLst>
                                </p:cTn>
                              </p:par>
                            </p:childTnLst>
                          </p:cTn>
                        </p:par>
                        <p:par>
                          <p:cTn id="17" fill="hold">
                            <p:stCondLst>
                              <p:cond delay="1000"/>
                            </p:stCondLst>
                            <p:childTnLst>
                              <p:par>
                                <p:cTn id="18" presetID="54" presetClass="entr" presetSubtype="0" accel="10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1" end="1"/>
                                            </p:txEl>
                                          </p:spTgt>
                                        </p:tgtEl>
                                      </p:cBhvr>
                                    </p:animEffect>
                                  </p:childTnLst>
                                </p:cTn>
                              </p:par>
                            </p:childTnLst>
                          </p:cTn>
                        </p:par>
                        <p:par>
                          <p:cTn id="25" fill="hold">
                            <p:stCondLst>
                              <p:cond delay="1500"/>
                            </p:stCondLst>
                            <p:childTnLst>
                              <p:par>
                                <p:cTn id="26" presetID="54" presetClass="entr" presetSubtype="0" accel="10000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5" end="5"/>
                                            </p:txEl>
                                          </p:spTgt>
                                        </p:tgtEl>
                                      </p:cBhvr>
                                    </p:animEffect>
                                  </p:childTnLst>
                                </p:cTn>
                              </p:par>
                            </p:childTnLst>
                          </p:cTn>
                        </p:par>
                        <p:par>
                          <p:cTn id="42" fill="hold">
                            <p:stCondLst>
                              <p:cond delay="500"/>
                            </p:stCondLst>
                            <p:childTnLst>
                              <p:par>
                                <p:cTn id="43" presetID="54" presetClass="entr" presetSubtype="0" accel="10000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46"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47"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8"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49" dur="500"/>
                                        <p:tgtEl>
                                          <p:spTgt spid="3">
                                            <p:txEl>
                                              <p:pRg st="7" end="7"/>
                                            </p:txEl>
                                          </p:spTgt>
                                        </p:tgtEl>
                                      </p:cBhvr>
                                    </p:animEffect>
                                  </p:childTnLst>
                                </p:cTn>
                              </p:par>
                            </p:childTnLst>
                          </p:cTn>
                        </p:par>
                        <p:par>
                          <p:cTn id="50" fill="hold">
                            <p:stCondLst>
                              <p:cond delay="1000"/>
                            </p:stCondLst>
                            <p:childTnLst>
                              <p:par>
                                <p:cTn id="51" presetID="54" presetClass="entr" presetSubtype="0" accel="10000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strVal val="#ppt_w*0.05"/>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anim calcmode="lin" valueType="num">
                                      <p:cBhvr>
                                        <p:cTn id="55" dur="500" fill="hold"/>
                                        <p:tgtEl>
                                          <p:spTgt spid="9"/>
                                        </p:tgtEl>
                                        <p:attrNameLst>
                                          <p:attrName>ppt_x</p:attrName>
                                        </p:attrNameLst>
                                      </p:cBhvr>
                                      <p:tavLst>
                                        <p:tav tm="0">
                                          <p:val>
                                            <p:strVal val="#ppt_x-.2"/>
                                          </p:val>
                                        </p:tav>
                                        <p:tav tm="100000">
                                          <p:val>
                                            <p:strVal val="#ppt_x"/>
                                          </p:val>
                                        </p:tav>
                                      </p:tavLst>
                                    </p:anim>
                                    <p:anim calcmode="lin" valueType="num">
                                      <p:cBhvr>
                                        <p:cTn id="56" dur="500" fill="hold"/>
                                        <p:tgtEl>
                                          <p:spTgt spid="9"/>
                                        </p:tgtEl>
                                        <p:attrNameLst>
                                          <p:attrName>ppt_y</p:attrName>
                                        </p:attrNameLst>
                                      </p:cBhvr>
                                      <p:tavLst>
                                        <p:tav tm="0">
                                          <p:val>
                                            <p:strVal val="#ppt_y"/>
                                          </p:val>
                                        </p:tav>
                                        <p:tav tm="100000">
                                          <p:val>
                                            <p:strVal val="#ppt_y"/>
                                          </p:val>
                                        </p:tav>
                                      </p:tavLst>
                                    </p:anim>
                                    <p:animEffect transition="in" filter="fade">
                                      <p:cBhvr>
                                        <p:cTn id="57" dur="500"/>
                                        <p:tgtEl>
                                          <p:spTgt spid="9"/>
                                        </p:tgtEl>
                                      </p:cBhvr>
                                    </p:animEffect>
                                  </p:childTnLst>
                                </p:cTn>
                              </p:par>
                              <p:par>
                                <p:cTn id="58" presetID="54" presetClass="entr" presetSubtype="0" accel="10000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strVal val="#ppt_w*0.05"/>
                                          </p:val>
                                        </p:tav>
                                        <p:tav tm="100000">
                                          <p:val>
                                            <p:strVal val="#ppt_w"/>
                                          </p:val>
                                        </p:tav>
                                      </p:tavLst>
                                    </p:anim>
                                    <p:anim calcmode="lin" valueType="num">
                                      <p:cBhvr>
                                        <p:cTn id="61" dur="500" fill="hold"/>
                                        <p:tgtEl>
                                          <p:spTgt spid="10"/>
                                        </p:tgtEl>
                                        <p:attrNameLst>
                                          <p:attrName>ppt_h</p:attrName>
                                        </p:attrNameLst>
                                      </p:cBhvr>
                                      <p:tavLst>
                                        <p:tav tm="0">
                                          <p:val>
                                            <p:strVal val="#ppt_h"/>
                                          </p:val>
                                        </p:tav>
                                        <p:tav tm="100000">
                                          <p:val>
                                            <p:strVal val="#ppt_h"/>
                                          </p:val>
                                        </p:tav>
                                      </p:tavLst>
                                    </p:anim>
                                    <p:anim calcmode="lin" valueType="num">
                                      <p:cBhvr>
                                        <p:cTn id="62" dur="500" fill="hold"/>
                                        <p:tgtEl>
                                          <p:spTgt spid="10"/>
                                        </p:tgtEl>
                                        <p:attrNameLst>
                                          <p:attrName>ppt_x</p:attrName>
                                        </p:attrNameLst>
                                      </p:cBhvr>
                                      <p:tavLst>
                                        <p:tav tm="0">
                                          <p:val>
                                            <p:strVal val="#ppt_x-.2"/>
                                          </p:val>
                                        </p:tav>
                                        <p:tav tm="100000">
                                          <p:val>
                                            <p:strVal val="#ppt_x"/>
                                          </p:val>
                                        </p:tav>
                                      </p:tavLst>
                                    </p:anim>
                                    <p:anim calcmode="lin" valueType="num">
                                      <p:cBhvr>
                                        <p:cTn id="63" dur="500" fill="hold"/>
                                        <p:tgtEl>
                                          <p:spTgt spid="10"/>
                                        </p:tgtEl>
                                        <p:attrNameLst>
                                          <p:attrName>ppt_y</p:attrName>
                                        </p:attrNameLst>
                                      </p:cBhvr>
                                      <p:tavLst>
                                        <p:tav tm="0">
                                          <p:val>
                                            <p:strVal val="#ppt_y"/>
                                          </p:val>
                                        </p:tav>
                                        <p:tav tm="100000">
                                          <p:val>
                                            <p:strVal val="#ppt_y"/>
                                          </p:val>
                                        </p:tav>
                                      </p:tavLst>
                                    </p:anim>
                                    <p:animEffect transition="in" filter="fade">
                                      <p:cBhvr>
                                        <p:cTn id="64" dur="500"/>
                                        <p:tgtEl>
                                          <p:spTgt spid="10"/>
                                        </p:tgtEl>
                                      </p:cBhvr>
                                    </p:animEffect>
                                  </p:childTnLst>
                                </p:cTn>
                              </p:par>
                              <p:par>
                                <p:cTn id="65" presetID="54" presetClass="entr" presetSubtype="0" accel="10000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strVal val="#ppt_w*0.05"/>
                                          </p:val>
                                        </p:tav>
                                        <p:tav tm="100000">
                                          <p:val>
                                            <p:strVal val="#ppt_w"/>
                                          </p:val>
                                        </p:tav>
                                      </p:tavLst>
                                    </p:anim>
                                    <p:anim calcmode="lin" valueType="num">
                                      <p:cBhvr>
                                        <p:cTn id="68" dur="500" fill="hold"/>
                                        <p:tgtEl>
                                          <p:spTgt spid="12"/>
                                        </p:tgtEl>
                                        <p:attrNameLst>
                                          <p:attrName>ppt_h</p:attrName>
                                        </p:attrNameLst>
                                      </p:cBhvr>
                                      <p:tavLst>
                                        <p:tav tm="0">
                                          <p:val>
                                            <p:strVal val="#ppt_h"/>
                                          </p:val>
                                        </p:tav>
                                        <p:tav tm="100000">
                                          <p:val>
                                            <p:strVal val="#ppt_h"/>
                                          </p:val>
                                        </p:tav>
                                      </p:tavLst>
                                    </p:anim>
                                    <p:anim calcmode="lin" valueType="num">
                                      <p:cBhvr>
                                        <p:cTn id="69" dur="500" fill="hold"/>
                                        <p:tgtEl>
                                          <p:spTgt spid="12"/>
                                        </p:tgtEl>
                                        <p:attrNameLst>
                                          <p:attrName>ppt_x</p:attrName>
                                        </p:attrNameLst>
                                      </p:cBhvr>
                                      <p:tavLst>
                                        <p:tav tm="0">
                                          <p:val>
                                            <p:strVal val="#ppt_x-.2"/>
                                          </p:val>
                                        </p:tav>
                                        <p:tav tm="100000">
                                          <p:val>
                                            <p:strVal val="#ppt_x"/>
                                          </p:val>
                                        </p:tav>
                                      </p:tavLst>
                                    </p:anim>
                                    <p:anim calcmode="lin" valueType="num">
                                      <p:cBhvr>
                                        <p:cTn id="70" dur="500" fill="hold"/>
                                        <p:tgtEl>
                                          <p:spTgt spid="12"/>
                                        </p:tgtEl>
                                        <p:attrNameLst>
                                          <p:attrName>ppt_y</p:attrName>
                                        </p:attrNameLst>
                                      </p:cBhvr>
                                      <p:tavLst>
                                        <p:tav tm="0">
                                          <p:val>
                                            <p:strVal val="#ppt_y"/>
                                          </p:val>
                                        </p:tav>
                                        <p:tav tm="100000">
                                          <p:val>
                                            <p:strVal val="#ppt_y"/>
                                          </p:val>
                                        </p:tav>
                                      </p:tavLst>
                                    </p:anim>
                                    <p:animEffect transition="in" filter="fade">
                                      <p:cBhvr>
                                        <p:cTn id="71" dur="500"/>
                                        <p:tgtEl>
                                          <p:spTgt spid="12"/>
                                        </p:tgtEl>
                                      </p:cBhvr>
                                    </p:animEffect>
                                  </p:childTnLst>
                                </p:cTn>
                              </p:par>
                              <p:par>
                                <p:cTn id="72" presetID="54" presetClass="entr" presetSubtype="0" accel="10000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strVal val="#ppt_w*0.05"/>
                                          </p:val>
                                        </p:tav>
                                        <p:tav tm="100000">
                                          <p:val>
                                            <p:strVal val="#ppt_w"/>
                                          </p:val>
                                        </p:tav>
                                      </p:tavLst>
                                    </p:anim>
                                    <p:anim calcmode="lin" valueType="num">
                                      <p:cBhvr>
                                        <p:cTn id="75" dur="500" fill="hold"/>
                                        <p:tgtEl>
                                          <p:spTgt spid="8"/>
                                        </p:tgtEl>
                                        <p:attrNameLst>
                                          <p:attrName>ppt_h</p:attrName>
                                        </p:attrNameLst>
                                      </p:cBhvr>
                                      <p:tavLst>
                                        <p:tav tm="0">
                                          <p:val>
                                            <p:strVal val="#ppt_h"/>
                                          </p:val>
                                        </p:tav>
                                        <p:tav tm="100000">
                                          <p:val>
                                            <p:strVal val="#ppt_h"/>
                                          </p:val>
                                        </p:tav>
                                      </p:tavLst>
                                    </p:anim>
                                    <p:anim calcmode="lin" valueType="num">
                                      <p:cBhvr>
                                        <p:cTn id="76" dur="500" fill="hold"/>
                                        <p:tgtEl>
                                          <p:spTgt spid="8"/>
                                        </p:tgtEl>
                                        <p:attrNameLst>
                                          <p:attrName>ppt_x</p:attrName>
                                        </p:attrNameLst>
                                      </p:cBhvr>
                                      <p:tavLst>
                                        <p:tav tm="0">
                                          <p:val>
                                            <p:strVal val="#ppt_x-.2"/>
                                          </p:val>
                                        </p:tav>
                                        <p:tav tm="100000">
                                          <p:val>
                                            <p:strVal val="#ppt_x"/>
                                          </p:val>
                                        </p:tav>
                                      </p:tavLst>
                                    </p:anim>
                                    <p:anim calcmode="lin" valueType="num">
                                      <p:cBhvr>
                                        <p:cTn id="77" dur="500" fill="hold"/>
                                        <p:tgtEl>
                                          <p:spTgt spid="8"/>
                                        </p:tgtEl>
                                        <p:attrNameLst>
                                          <p:attrName>ppt_y</p:attrName>
                                        </p:attrNameLst>
                                      </p:cBhvr>
                                      <p:tavLst>
                                        <p:tav tm="0">
                                          <p:val>
                                            <p:strVal val="#ppt_y"/>
                                          </p:val>
                                        </p:tav>
                                        <p:tav tm="100000">
                                          <p:val>
                                            <p:strVal val="#ppt_y"/>
                                          </p:val>
                                        </p:tav>
                                      </p:tavLst>
                                    </p:anim>
                                    <p:animEffect transition="in" filter="fade">
                                      <p:cBhvr>
                                        <p:cTn id="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9" grpId="0" animBg="1"/>
      <p:bldP spid="10" grpId="0" animBg="1"/>
      <p:bldP spid="1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285860"/>
          </a:xfrm>
        </p:spPr>
        <p:txBody>
          <a:bodyPr>
            <a:normAutofit fontScale="90000"/>
          </a:bodyPr>
          <a:lstStyle/>
          <a:p>
            <a:r>
              <a:rPr lang="ru-RU" i="1" dirty="0" smtClean="0">
                <a:solidFill>
                  <a:srgbClr val="C00000"/>
                </a:solidFill>
                <a:effectLst/>
              </a:rPr>
              <a:t>Отрасль </a:t>
            </a:r>
            <a:br>
              <a:rPr lang="ru-RU" i="1" dirty="0" smtClean="0">
                <a:solidFill>
                  <a:srgbClr val="C00000"/>
                </a:solidFill>
                <a:effectLst/>
              </a:rPr>
            </a:br>
            <a:r>
              <a:rPr lang="ru-RU" i="1" dirty="0" smtClean="0">
                <a:solidFill>
                  <a:srgbClr val="C00000"/>
                </a:solidFill>
                <a:effectLst>
                  <a:outerShdw blurRad="38100" dist="38100" dir="2700000" algn="tl">
                    <a:srgbClr val="000000">
                      <a:alpha val="43137"/>
                    </a:srgbClr>
                  </a:outerShdw>
                </a:effectLst>
              </a:rPr>
              <a:t>«Культура и кинематография»</a:t>
            </a:r>
            <a:endParaRPr lang="ru-RU" i="1" dirty="0">
              <a:solidFill>
                <a:srgbClr val="C00000"/>
              </a:solidFill>
              <a:effectLst>
                <a:outerShdw blurRad="38100" dist="38100" dir="2700000" algn="tl">
                  <a:srgbClr val="000000">
                    <a:alpha val="43137"/>
                  </a:srgbClr>
                </a:outerShdw>
              </a:effectLst>
            </a:endParaRPr>
          </a:p>
        </p:txBody>
      </p:sp>
      <p:sp>
        <p:nvSpPr>
          <p:cNvPr id="4" name="Овал 3"/>
          <p:cNvSpPr/>
          <p:nvPr/>
        </p:nvSpPr>
        <p:spPr>
          <a:xfrm>
            <a:off x="214282" y="1643050"/>
            <a:ext cx="2771788" cy="4572032"/>
          </a:xfrm>
          <a:prstGeom prst="ellipse">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i="1" dirty="0" smtClean="0">
                <a:solidFill>
                  <a:schemeClr val="tx1"/>
                </a:solidFill>
              </a:rPr>
              <a:t>Сеть муниципальных учреждений культуры</a:t>
            </a:r>
            <a:endParaRPr lang="ru-RU" i="1" dirty="0">
              <a:solidFill>
                <a:schemeClr val="tx1"/>
              </a:solidFill>
            </a:endParaRPr>
          </a:p>
        </p:txBody>
      </p:sp>
      <p:cxnSp>
        <p:nvCxnSpPr>
          <p:cNvPr id="6" name="Соединительная линия уступом 5"/>
          <p:cNvCxnSpPr/>
          <p:nvPr/>
        </p:nvCxnSpPr>
        <p:spPr>
          <a:xfrm>
            <a:off x="2714612" y="2571744"/>
            <a:ext cx="4143404" cy="571504"/>
          </a:xfrm>
          <a:prstGeom prst="bentConnector3">
            <a:avLst>
              <a:gd name="adj1" fmla="val 21868"/>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6182" y="1571612"/>
            <a:ext cx="3214710" cy="1477328"/>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Централизованная библиотечная система:</a:t>
            </a:r>
          </a:p>
          <a:p>
            <a:pPr algn="ctr"/>
            <a:endParaRPr lang="ru-RU" sz="1600" b="1" i="1"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-центральная районная библиотека;</a:t>
            </a:r>
          </a:p>
          <a:p>
            <a:pPr>
              <a:buFontTx/>
              <a:buChar char="-"/>
            </a:pPr>
            <a:r>
              <a:rPr lang="ru-RU" sz="1400" i="1" dirty="0" smtClean="0">
                <a:latin typeface="Times New Roman" pitchFamily="18" charset="0"/>
                <a:cs typeface="Times New Roman" pitchFamily="18" charset="0"/>
              </a:rPr>
              <a:t>8 библиотек-клубов;</a:t>
            </a:r>
          </a:p>
          <a:p>
            <a:pPr>
              <a:buFontTx/>
              <a:buChar char="-"/>
            </a:pPr>
            <a:r>
              <a:rPr lang="ru-RU" sz="1400" i="1" dirty="0" smtClean="0">
                <a:latin typeface="Times New Roman" pitchFamily="18" charset="0"/>
                <a:cs typeface="Times New Roman" pitchFamily="18" charset="0"/>
              </a:rPr>
              <a:t> 9 сельских библиотек.</a:t>
            </a:r>
            <a:endParaRPr lang="ru-RU" sz="1400" i="1" dirty="0">
              <a:latin typeface="Times New Roman" pitchFamily="18" charset="0"/>
              <a:cs typeface="Times New Roman" pitchFamily="18" charset="0"/>
            </a:endParaRPr>
          </a:p>
        </p:txBody>
      </p:sp>
      <p:cxnSp>
        <p:nvCxnSpPr>
          <p:cNvPr id="13" name="Соединительная линия уступом 12"/>
          <p:cNvCxnSpPr/>
          <p:nvPr/>
        </p:nvCxnSpPr>
        <p:spPr>
          <a:xfrm>
            <a:off x="2643174" y="5429264"/>
            <a:ext cx="4214842" cy="642942"/>
          </a:xfrm>
          <a:prstGeom prst="bentConnector3">
            <a:avLst>
              <a:gd name="adj1" fmla="val 19194"/>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00430" y="4714884"/>
            <a:ext cx="3357586" cy="1231106"/>
          </a:xfrm>
          <a:prstGeom prst="rect">
            <a:avLst/>
          </a:prstGeom>
          <a:noFill/>
        </p:spPr>
        <p:txBody>
          <a:bodyPr wrap="square" rtlCol="0">
            <a:spAutoFit/>
          </a:bodyPr>
          <a:lstStyle/>
          <a:p>
            <a:pPr algn="ctr"/>
            <a:r>
              <a:rPr lang="ru-RU" sz="1600" b="1" i="1" dirty="0" smtClean="0">
                <a:latin typeface="Times New Roman" pitchFamily="18" charset="0"/>
                <a:cs typeface="Times New Roman" pitchFamily="18" charset="0"/>
              </a:rPr>
              <a:t>Центр культурного развития:</a:t>
            </a:r>
          </a:p>
          <a:p>
            <a:pPr algn="ctr"/>
            <a:endParaRPr lang="ru-RU" sz="1600" b="1" i="1" dirty="0" smtClean="0">
              <a:latin typeface="Times New Roman" pitchFamily="18" charset="0"/>
              <a:cs typeface="Times New Roman" pitchFamily="18" charset="0"/>
            </a:endParaRPr>
          </a:p>
          <a:p>
            <a:pPr>
              <a:buFontTx/>
              <a:buChar char="-"/>
            </a:pPr>
            <a:r>
              <a:rPr lang="ru-RU" sz="1400" i="1" dirty="0" smtClean="0">
                <a:latin typeface="Times New Roman" pitchFamily="18" charset="0"/>
                <a:cs typeface="Times New Roman" pitchFamily="18" charset="0"/>
              </a:rPr>
              <a:t> центр культурного развития;</a:t>
            </a:r>
          </a:p>
          <a:p>
            <a:pPr>
              <a:buFontTx/>
              <a:buChar char="-"/>
            </a:pPr>
            <a:r>
              <a:rPr lang="ru-RU" sz="1400" i="1" dirty="0" smtClean="0">
                <a:latin typeface="Times New Roman" pitchFamily="18" charset="0"/>
                <a:cs typeface="Times New Roman" pitchFamily="18" charset="0"/>
              </a:rPr>
              <a:t> 7 сельских домов культуры;</a:t>
            </a:r>
          </a:p>
          <a:p>
            <a:pPr>
              <a:buFontTx/>
              <a:buChar char="-"/>
            </a:pPr>
            <a:r>
              <a:rPr lang="ru-RU" sz="1400" i="1" dirty="0" smtClean="0">
                <a:latin typeface="Times New Roman" pitchFamily="18" charset="0"/>
                <a:cs typeface="Times New Roman" pitchFamily="18" charset="0"/>
              </a:rPr>
              <a:t> 1 сельский клуб.</a:t>
            </a:r>
            <a:endParaRPr lang="ru-RU" sz="1400" i="1" dirty="0">
              <a:latin typeface="Times New Roman" pitchFamily="18" charset="0"/>
              <a:cs typeface="Times New Roman" pitchFamily="18" charset="0"/>
            </a:endParaRPr>
          </a:p>
        </p:txBody>
      </p:sp>
      <p:pic>
        <p:nvPicPr>
          <p:cNvPr id="3074" name="Picture 2" descr="C:\Documents and Settings\Владелец\Рабочий стол\Презентации\Изображения\Рисунки\29869d20-0904-45f3-b725-3f25c1fbc6bd.jpg"/>
          <p:cNvPicPr>
            <a:picLocks noChangeAspect="1" noChangeArrowheads="1"/>
          </p:cNvPicPr>
          <p:nvPr/>
        </p:nvPicPr>
        <p:blipFill>
          <a:blip r:embed="rId3" cstate="print"/>
          <a:srcRect/>
          <a:stretch>
            <a:fillRect/>
          </a:stretch>
        </p:blipFill>
        <p:spPr bwMode="auto">
          <a:xfrm>
            <a:off x="6929454" y="1357298"/>
            <a:ext cx="1928826" cy="1782872"/>
          </a:xfrm>
          <a:prstGeom prst="rect">
            <a:avLst/>
          </a:prstGeom>
          <a:noFill/>
        </p:spPr>
      </p:pic>
      <p:pic>
        <p:nvPicPr>
          <p:cNvPr id="11" name="Picture 2"/>
          <p:cNvPicPr>
            <a:picLocks noChangeAspect="1" noChangeArrowheads="1"/>
          </p:cNvPicPr>
          <p:nvPr/>
        </p:nvPicPr>
        <p:blipFill>
          <a:blip r:embed="rId4" cstate="print"/>
          <a:srcRect/>
          <a:stretch>
            <a:fillRect/>
          </a:stretch>
        </p:blipFill>
        <p:spPr bwMode="auto">
          <a:xfrm>
            <a:off x="6929454" y="3571876"/>
            <a:ext cx="1960159"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par>
                                <p:cTn id="28" presetID="24"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to="" calcmode="lin" valueType="num">
                                      <p:cBhvr>
                                        <p:cTn id="30" dur="1" fill="hold"/>
                                        <p:tgtEl>
                                          <p:spTgt spid="6"/>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to="" calcmode="lin" valueType="num">
                                      <p:cBhvr>
                                        <p:cTn id="33" dur="1" fill="hold"/>
                                        <p:tgtEl>
                                          <p:spTgt spid="13"/>
                                        </p:tgtEl>
                                        <p:attrNameLst>
                                          <p:attrName/>
                                        </p:attrNameLst>
                                      </p:cBhvr>
                                    </p:anim>
                                  </p:childTnLst>
                                </p:cTn>
                              </p:par>
                            </p:childTnLst>
                          </p:cTn>
                        </p:par>
                        <p:par>
                          <p:cTn id="34" fill="hold">
                            <p:stCondLst>
                              <p:cond delay="3000"/>
                            </p:stCondLst>
                            <p:childTnLst>
                              <p:par>
                                <p:cTn id="35" presetID="54" presetClass="entr" presetSubtype="0" ac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0.05"/>
                                          </p:val>
                                        </p:tav>
                                        <p:tav tm="100000">
                                          <p:val>
                                            <p:strVal val="#ppt_w"/>
                                          </p:val>
                                        </p:tav>
                                      </p:tavLst>
                                    </p:anim>
                                    <p:anim calcmode="lin" valueType="num">
                                      <p:cBhvr>
                                        <p:cTn id="38" dur="500" fill="hold"/>
                                        <p:tgtEl>
                                          <p:spTgt spid="10"/>
                                        </p:tgtEl>
                                        <p:attrNameLst>
                                          <p:attrName>ppt_h</p:attrName>
                                        </p:attrNameLst>
                                      </p:cBhvr>
                                      <p:tavLst>
                                        <p:tav tm="0">
                                          <p:val>
                                            <p:strVal val="#ppt_h"/>
                                          </p:val>
                                        </p:tav>
                                        <p:tav tm="100000">
                                          <p:val>
                                            <p:strVal val="#ppt_h"/>
                                          </p:val>
                                        </p:tav>
                                      </p:tavLst>
                                    </p:anim>
                                    <p:anim calcmode="lin" valueType="num">
                                      <p:cBhvr>
                                        <p:cTn id="39" dur="500" fill="hold"/>
                                        <p:tgtEl>
                                          <p:spTgt spid="10"/>
                                        </p:tgtEl>
                                        <p:attrNameLst>
                                          <p:attrName>ppt_x</p:attrName>
                                        </p:attrNameLst>
                                      </p:cBhvr>
                                      <p:tavLst>
                                        <p:tav tm="0">
                                          <p:val>
                                            <p:strVal val="#ppt_x-.2"/>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animEffect transition="in" filter="fade">
                                      <p:cBhvr>
                                        <p:cTn id="41" dur="500"/>
                                        <p:tgtEl>
                                          <p:spTgt spid="10"/>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3074"/>
                                        </p:tgtEl>
                                        <p:attrNameLst>
                                          <p:attrName>style.visibility</p:attrName>
                                        </p:attrNameLst>
                                      </p:cBhvr>
                                      <p:to>
                                        <p:strVal val="visible"/>
                                      </p:to>
                                    </p:set>
                                    <p:anim calcmode="lin" valueType="num">
                                      <p:cBhvr>
                                        <p:cTn id="44" dur="500" fill="hold"/>
                                        <p:tgtEl>
                                          <p:spTgt spid="3074"/>
                                        </p:tgtEl>
                                        <p:attrNameLst>
                                          <p:attrName>ppt_w</p:attrName>
                                        </p:attrNameLst>
                                      </p:cBhvr>
                                      <p:tavLst>
                                        <p:tav tm="0">
                                          <p:val>
                                            <p:strVal val="#ppt_w*0.05"/>
                                          </p:val>
                                        </p:tav>
                                        <p:tav tm="100000">
                                          <p:val>
                                            <p:strVal val="#ppt_w"/>
                                          </p:val>
                                        </p:tav>
                                      </p:tavLst>
                                    </p:anim>
                                    <p:anim calcmode="lin" valueType="num">
                                      <p:cBhvr>
                                        <p:cTn id="45" dur="500" fill="hold"/>
                                        <p:tgtEl>
                                          <p:spTgt spid="3074"/>
                                        </p:tgtEl>
                                        <p:attrNameLst>
                                          <p:attrName>ppt_h</p:attrName>
                                        </p:attrNameLst>
                                      </p:cBhvr>
                                      <p:tavLst>
                                        <p:tav tm="0">
                                          <p:val>
                                            <p:strVal val="#ppt_h"/>
                                          </p:val>
                                        </p:tav>
                                        <p:tav tm="100000">
                                          <p:val>
                                            <p:strVal val="#ppt_h"/>
                                          </p:val>
                                        </p:tav>
                                      </p:tavLst>
                                    </p:anim>
                                    <p:anim calcmode="lin" valueType="num">
                                      <p:cBhvr>
                                        <p:cTn id="46" dur="500" fill="hold"/>
                                        <p:tgtEl>
                                          <p:spTgt spid="3074"/>
                                        </p:tgtEl>
                                        <p:attrNameLst>
                                          <p:attrName>ppt_x</p:attrName>
                                        </p:attrNameLst>
                                      </p:cBhvr>
                                      <p:tavLst>
                                        <p:tav tm="0">
                                          <p:val>
                                            <p:strVal val="#ppt_x-.2"/>
                                          </p:val>
                                        </p:tav>
                                        <p:tav tm="100000">
                                          <p:val>
                                            <p:strVal val="#ppt_x"/>
                                          </p:val>
                                        </p:tav>
                                      </p:tavLst>
                                    </p:anim>
                                    <p:anim calcmode="lin" valueType="num">
                                      <p:cBhvr>
                                        <p:cTn id="47" dur="500" fill="hold"/>
                                        <p:tgtEl>
                                          <p:spTgt spid="3074"/>
                                        </p:tgtEl>
                                        <p:attrNameLst>
                                          <p:attrName>ppt_y</p:attrName>
                                        </p:attrNameLst>
                                      </p:cBhvr>
                                      <p:tavLst>
                                        <p:tav tm="0">
                                          <p:val>
                                            <p:strVal val="#ppt_y"/>
                                          </p:val>
                                        </p:tav>
                                        <p:tav tm="100000">
                                          <p:val>
                                            <p:strVal val="#ppt_y"/>
                                          </p:val>
                                        </p:tav>
                                      </p:tavLst>
                                    </p:anim>
                                    <p:animEffect transition="in" filter="fade">
                                      <p:cBhvr>
                                        <p:cTn id="48" dur="500"/>
                                        <p:tgtEl>
                                          <p:spTgt spid="3074"/>
                                        </p:tgtEl>
                                      </p:cBhvr>
                                    </p:animEffect>
                                  </p:childTnLst>
                                </p:cTn>
                              </p:par>
                            </p:childTnLst>
                          </p:cTn>
                        </p:par>
                        <p:par>
                          <p:cTn id="49" fill="hold">
                            <p:stCondLst>
                              <p:cond delay="3500"/>
                            </p:stCondLst>
                            <p:childTnLst>
                              <p:par>
                                <p:cTn id="50" presetID="54" presetClass="entr" presetSubtype="0" accel="10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strVal val="#ppt_w*0.05"/>
                                          </p:val>
                                        </p:tav>
                                        <p:tav tm="100000">
                                          <p:val>
                                            <p:strVal val="#ppt_w"/>
                                          </p:val>
                                        </p:tav>
                                      </p:tavLst>
                                    </p:anim>
                                    <p:anim calcmode="lin" valueType="num">
                                      <p:cBhvr>
                                        <p:cTn id="53" dur="500" fill="hold"/>
                                        <p:tgtEl>
                                          <p:spTgt spid="17"/>
                                        </p:tgtEl>
                                        <p:attrNameLst>
                                          <p:attrName>ppt_h</p:attrName>
                                        </p:attrNameLst>
                                      </p:cBhvr>
                                      <p:tavLst>
                                        <p:tav tm="0">
                                          <p:val>
                                            <p:strVal val="#ppt_h"/>
                                          </p:val>
                                        </p:tav>
                                        <p:tav tm="100000">
                                          <p:val>
                                            <p:strVal val="#ppt_h"/>
                                          </p:val>
                                        </p:tav>
                                      </p:tavLst>
                                    </p:anim>
                                    <p:anim calcmode="lin" valueType="num">
                                      <p:cBhvr>
                                        <p:cTn id="54" dur="500" fill="hold"/>
                                        <p:tgtEl>
                                          <p:spTgt spid="17"/>
                                        </p:tgtEl>
                                        <p:attrNameLst>
                                          <p:attrName>ppt_x</p:attrName>
                                        </p:attrNameLst>
                                      </p:cBhvr>
                                      <p:tavLst>
                                        <p:tav tm="0">
                                          <p:val>
                                            <p:strVal val="#ppt_x-.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143932" cy="1196752"/>
          </a:xfrm>
        </p:spPr>
        <p:txBody>
          <a:bodyPr>
            <a:noAutofit/>
          </a:bodyPr>
          <a:lstStyle/>
          <a:p>
            <a:r>
              <a:rPr lang="ru-RU" sz="2800" dirty="0" smtClean="0">
                <a:solidFill>
                  <a:srgbClr val="FF0000"/>
                </a:solidFill>
                <a:effectLst/>
                <a:cs typeface="Times New Roman" pitchFamily="18" charset="0"/>
              </a:rPr>
              <a:t>Расходы по отрасли </a:t>
            </a:r>
            <a:br>
              <a:rPr lang="ru-RU" sz="2800" dirty="0" smtClean="0">
                <a:solidFill>
                  <a:srgbClr val="FF0000"/>
                </a:solidFill>
                <a:effectLst/>
                <a:cs typeface="Times New Roman" pitchFamily="18" charset="0"/>
              </a:rPr>
            </a:br>
            <a:r>
              <a:rPr lang="ru-RU" sz="2800" dirty="0" smtClean="0">
                <a:solidFill>
                  <a:srgbClr val="FF0000"/>
                </a:solidFill>
                <a:effectLst>
                  <a:outerShdw blurRad="38100" dist="38100" dir="2700000" algn="tl">
                    <a:srgbClr val="000000">
                      <a:alpha val="43137"/>
                    </a:srgbClr>
                  </a:outerShdw>
                </a:effectLst>
                <a:cs typeface="Times New Roman" pitchFamily="18" charset="0"/>
              </a:rPr>
              <a:t>«Культура и кинематография» </a:t>
            </a:r>
            <a:br>
              <a:rPr lang="ru-RU" sz="2800" dirty="0" smtClean="0">
                <a:solidFill>
                  <a:srgbClr val="FF0000"/>
                </a:solidFill>
                <a:effectLst>
                  <a:outerShdw blurRad="38100" dist="38100" dir="2700000" algn="tl">
                    <a:srgbClr val="000000">
                      <a:alpha val="43137"/>
                    </a:srgbClr>
                  </a:outerShdw>
                </a:effectLst>
                <a:cs typeface="Times New Roman" pitchFamily="18" charset="0"/>
              </a:rPr>
            </a:br>
            <a:r>
              <a:rPr lang="ru-RU" sz="2800" dirty="0" smtClean="0">
                <a:solidFill>
                  <a:srgbClr val="FF0000"/>
                </a:solidFill>
                <a:effectLst/>
                <a:cs typeface="Times New Roman" pitchFamily="18" charset="0"/>
              </a:rPr>
              <a:t>в 2023-2025 гг., тыс. руб.</a:t>
            </a:r>
            <a:endParaRPr lang="ru-RU" sz="2800" dirty="0">
              <a:solidFill>
                <a:srgbClr val="FF0000"/>
              </a:solidFill>
              <a:effectLst/>
              <a:cs typeface="Times New Roman" pitchFamily="18" charset="0"/>
            </a:endParaRPr>
          </a:p>
        </p:txBody>
      </p:sp>
      <p:graphicFrame>
        <p:nvGraphicFramePr>
          <p:cNvPr id="4" name="Таблица 3"/>
          <p:cNvGraphicFramePr>
            <a:graphicFrameLocks noGrp="1"/>
          </p:cNvGraphicFramePr>
          <p:nvPr/>
        </p:nvGraphicFramePr>
        <p:xfrm>
          <a:off x="0" y="1214422"/>
          <a:ext cx="9144000" cy="60960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299907">
                <a:tc rowSpan="2">
                  <a:txBody>
                    <a:bodyPr/>
                    <a:lstStyle/>
                    <a:p>
                      <a:pPr algn="ctr"/>
                      <a:r>
                        <a:rPr lang="ru-RU" sz="1400" i="1" dirty="0" smtClean="0">
                          <a:latin typeface="Times New Roman" pitchFamily="18" charset="0"/>
                          <a:cs typeface="Times New Roman" pitchFamily="18" charset="0"/>
                        </a:rPr>
                        <a:t>Расходы</a:t>
                      </a:r>
                      <a:endParaRPr lang="ru-RU" sz="1400" i="1" dirty="0">
                        <a:latin typeface="Times New Roman" pitchFamily="18" charset="0"/>
                        <a:cs typeface="Times New Roman" pitchFamily="18" charset="0"/>
                      </a:endParaRPr>
                    </a:p>
                  </a:txBody>
                  <a:tcPr anchor="ctr">
                    <a:solidFill>
                      <a:schemeClr val="accent3">
                        <a:lumMod val="60000"/>
                        <a:lumOff val="40000"/>
                      </a:schemeClr>
                    </a:solidFill>
                  </a:tcPr>
                </a:tc>
                <a:tc>
                  <a:txBody>
                    <a:bodyPr/>
                    <a:lstStyle/>
                    <a:p>
                      <a:pPr algn="ctr"/>
                      <a:r>
                        <a:rPr lang="ru-RU" sz="1400" dirty="0" smtClean="0">
                          <a:latin typeface="Times New Roman" pitchFamily="18" charset="0"/>
                          <a:cs typeface="Times New Roman" pitchFamily="18" charset="0"/>
                        </a:rPr>
                        <a:t>2023 год</a:t>
                      </a:r>
                      <a:endParaRPr lang="ru-RU" sz="1400" dirty="0">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a:r>
                        <a:rPr lang="ru-RU" sz="1400" dirty="0" smtClean="0">
                          <a:latin typeface="Times New Roman" pitchFamily="18" charset="0"/>
                          <a:cs typeface="Times New Roman" pitchFamily="18" charset="0"/>
                        </a:rPr>
                        <a:t>2024</a:t>
                      </a:r>
                      <a:r>
                        <a:rPr lang="ru-RU" sz="1400" baseline="0" dirty="0" smtClean="0">
                          <a:latin typeface="Times New Roman" pitchFamily="18" charset="0"/>
                          <a:cs typeface="Times New Roman" pitchFamily="18" charset="0"/>
                        </a:rPr>
                        <a:t> год</a:t>
                      </a:r>
                      <a:endParaRPr lang="ru-RU" sz="1400" dirty="0">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a:r>
                        <a:rPr lang="ru-RU" sz="1400" dirty="0" smtClean="0">
                          <a:latin typeface="Times New Roman" pitchFamily="18" charset="0"/>
                          <a:cs typeface="Times New Roman" pitchFamily="18" charset="0"/>
                        </a:rPr>
                        <a:t>2025</a:t>
                      </a:r>
                      <a:r>
                        <a:rPr lang="ru-RU" sz="1400" baseline="0" dirty="0" smtClean="0">
                          <a:latin typeface="Times New Roman" pitchFamily="18" charset="0"/>
                          <a:cs typeface="Times New Roman" pitchFamily="18" charset="0"/>
                        </a:rPr>
                        <a:t> год</a:t>
                      </a:r>
                      <a:endParaRPr lang="ru-RU" sz="1400" dirty="0">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200159">
                <a:tc vMerge="1">
                  <a:txBody>
                    <a:bodyPr/>
                    <a:lstStyle/>
                    <a:p>
                      <a:endParaRPr lang="ru-RU" sz="1400" dirty="0">
                        <a:latin typeface="Times New Roman" pitchFamily="18" charset="0"/>
                        <a:cs typeface="Times New Roman" pitchFamily="18" charset="0"/>
                      </a:endParaRPr>
                    </a:p>
                  </a:txBody>
                  <a:tcPr/>
                </a:tc>
                <a:tc>
                  <a:txBody>
                    <a:bodyPr/>
                    <a:lstStyle/>
                    <a:p>
                      <a:pPr algn="ctr"/>
                      <a:r>
                        <a:rPr lang="ru-RU" sz="1400" b="1" dirty="0" smtClean="0">
                          <a:latin typeface="Times New Roman" pitchFamily="18" charset="0"/>
                          <a:cs typeface="Times New Roman" pitchFamily="18" charset="0"/>
                        </a:rPr>
                        <a:t>56039,2</a:t>
                      </a:r>
                      <a:endParaRPr lang="ru-RU" sz="1400" b="1" dirty="0">
                        <a:latin typeface="Times New Roman" pitchFamily="18" charset="0"/>
                        <a:cs typeface="Times New Roman" pitchFamily="18" charset="0"/>
                      </a:endParaRPr>
                    </a:p>
                  </a:txBody>
                  <a:tcPr/>
                </a:tc>
                <a:tc>
                  <a:txBody>
                    <a:bodyPr/>
                    <a:lstStyle/>
                    <a:p>
                      <a:pPr algn="ctr"/>
                      <a:r>
                        <a:rPr lang="ru-RU" sz="1400" b="1" dirty="0" smtClean="0">
                          <a:latin typeface="Times New Roman" pitchFamily="18" charset="0"/>
                          <a:cs typeface="Times New Roman" pitchFamily="18" charset="0"/>
                        </a:rPr>
                        <a:t>52371,6</a:t>
                      </a:r>
                      <a:endParaRPr lang="ru-RU" sz="1400" b="1" dirty="0">
                        <a:latin typeface="Times New Roman" pitchFamily="18" charset="0"/>
                        <a:cs typeface="Times New Roman" pitchFamily="18" charset="0"/>
                      </a:endParaRPr>
                    </a:p>
                  </a:txBody>
                  <a:tcPr/>
                </a:tc>
                <a:tc>
                  <a:txBody>
                    <a:bodyPr/>
                    <a:lstStyle/>
                    <a:p>
                      <a:pPr algn="ctr"/>
                      <a:r>
                        <a:rPr lang="ru-RU" sz="1400" b="1" dirty="0" smtClean="0">
                          <a:latin typeface="Times New Roman" pitchFamily="18" charset="0"/>
                          <a:cs typeface="Times New Roman" pitchFamily="18" charset="0"/>
                        </a:rPr>
                        <a:t>51299,2</a:t>
                      </a:r>
                      <a:endParaRPr lang="ru-RU" sz="14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nvGraphicFramePr>
        <p:xfrm>
          <a:off x="0" y="2071678"/>
          <a:ext cx="9144000" cy="3374228"/>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5057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Times New Roman" pitchFamily="18" charset="0"/>
                          <a:cs typeface="Times New Roman" pitchFamily="18" charset="0"/>
                        </a:rPr>
                        <a:t>Основные направления в сфере «Культура и кинематография»</a:t>
                      </a:r>
                    </a:p>
                    <a:p>
                      <a:pPr algn="ctr"/>
                      <a:endParaRPr lang="ru-RU" sz="1400" dirty="0"/>
                    </a:p>
                  </a:txBody>
                  <a:tcPr anchor="ctr">
                    <a:noFill/>
                  </a:tcPr>
                </a:tc>
                <a:tc>
                  <a:txBody>
                    <a:bodyPr/>
                    <a:lstStyle/>
                    <a:p>
                      <a:pPr algn="ctr"/>
                      <a:r>
                        <a:rPr lang="ru-RU" sz="1400" b="1" i="1" dirty="0" smtClean="0">
                          <a:solidFill>
                            <a:schemeClr val="tx1"/>
                          </a:solidFill>
                          <a:latin typeface="Times New Roman" pitchFamily="18" charset="0"/>
                          <a:cs typeface="Times New Roman" pitchFamily="18" charset="0"/>
                        </a:rPr>
                        <a:t>2023 год </a:t>
                      </a:r>
                      <a:endParaRPr lang="ru-RU" sz="1400" dirty="0"/>
                    </a:p>
                  </a:txBody>
                  <a:tcPr anchor="ctr">
                    <a:noFill/>
                  </a:tcPr>
                </a:tc>
                <a:tc>
                  <a:txBody>
                    <a:bodyPr/>
                    <a:lstStyle/>
                    <a:p>
                      <a:pPr algn="ctr"/>
                      <a:r>
                        <a:rPr lang="ru-RU" sz="1400" b="1" i="1" dirty="0" smtClean="0">
                          <a:solidFill>
                            <a:schemeClr val="tx1"/>
                          </a:solidFill>
                          <a:latin typeface="Times New Roman" pitchFamily="18" charset="0"/>
                          <a:cs typeface="Times New Roman" pitchFamily="18" charset="0"/>
                        </a:rPr>
                        <a:t>2024 год </a:t>
                      </a:r>
                      <a:endParaRPr lang="ru-RU" sz="1400"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Times New Roman" pitchFamily="18" charset="0"/>
                          <a:cs typeface="Times New Roman" pitchFamily="18" charset="0"/>
                        </a:rPr>
                        <a:t>2025 год</a:t>
                      </a:r>
                    </a:p>
                  </a:txBody>
                  <a:tcPr anchor="ctr">
                    <a:noFill/>
                  </a:tcPr>
                </a:tc>
                <a:extLst>
                  <a:ext uri="{0D108BD9-81ED-4DB2-BD59-A6C34878D82A}">
                    <a16:rowId xmlns:a16="http://schemas.microsoft.com/office/drawing/2014/main" val="10000"/>
                  </a:ext>
                </a:extLst>
              </a:tr>
              <a:tr h="922272">
                <a:tc>
                  <a:txBody>
                    <a:bodyPr/>
                    <a:lstStyle/>
                    <a:p>
                      <a:pPr algn="l"/>
                      <a:r>
                        <a:rPr lang="ru-RU" sz="1400" i="1" dirty="0" smtClean="0">
                          <a:solidFill>
                            <a:schemeClr val="tx1"/>
                          </a:solidFill>
                          <a:latin typeface="Times New Roman" pitchFamily="18" charset="0"/>
                          <a:cs typeface="Times New Roman" pitchFamily="18" charset="0"/>
                        </a:rPr>
                        <a:t>Функционирование бюджетного учреждения культуры Кирилловского муниципального района «Кирилловская централизованная библиотечная система» (имеет более </a:t>
                      </a:r>
                      <a:r>
                        <a:rPr lang="ru-RU" sz="1400" i="1" dirty="0" smtClean="0">
                          <a:solidFill>
                            <a:srgbClr val="FF0000"/>
                          </a:solidFill>
                          <a:latin typeface="Times New Roman" pitchFamily="18" charset="0"/>
                          <a:cs typeface="Times New Roman" pitchFamily="18" charset="0"/>
                        </a:rPr>
                        <a:t>122,0 </a:t>
                      </a:r>
                      <a:r>
                        <a:rPr lang="ru-RU" sz="1400" i="1" dirty="0" smtClean="0">
                          <a:solidFill>
                            <a:schemeClr val="tx1"/>
                          </a:solidFill>
                          <a:latin typeface="Times New Roman" pitchFamily="18" charset="0"/>
                          <a:cs typeface="Times New Roman" pitchFamily="18" charset="0"/>
                        </a:rPr>
                        <a:t>тыс. посещений в год)</a:t>
                      </a:r>
                      <a:endParaRPr lang="ru-RU" sz="1400" dirty="0"/>
                    </a:p>
                  </a:txBody>
                  <a:tcPr anchor="ctr">
                    <a:noFill/>
                  </a:tcPr>
                </a:tc>
                <a:tc>
                  <a:txBody>
                    <a:bodyPr/>
                    <a:lstStyle/>
                    <a:p>
                      <a:pPr algn="ctr"/>
                      <a:r>
                        <a:rPr lang="ru-RU" sz="1400" dirty="0" smtClean="0"/>
                        <a:t>22187,8</a:t>
                      </a:r>
                      <a:endParaRPr lang="ru-RU" sz="1400" dirty="0"/>
                    </a:p>
                  </a:txBody>
                  <a:tcPr anchor="ctr">
                    <a:noFill/>
                  </a:tcPr>
                </a:tc>
                <a:tc>
                  <a:txBody>
                    <a:bodyPr/>
                    <a:lstStyle/>
                    <a:p>
                      <a:pPr algn="ctr"/>
                      <a:r>
                        <a:rPr lang="ru-RU" sz="1400" dirty="0" smtClean="0"/>
                        <a:t>22597,8</a:t>
                      </a:r>
                      <a:endParaRPr lang="ru-RU" sz="1400" dirty="0"/>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Times New Roman" pitchFamily="18" charset="0"/>
                          <a:cs typeface="Times New Roman" pitchFamily="18" charset="0"/>
                        </a:rPr>
                        <a:t>22633,2</a:t>
                      </a:r>
                    </a:p>
                  </a:txBody>
                  <a:tcPr anchor="ctr">
                    <a:noFill/>
                  </a:tcPr>
                </a:tc>
                <a:extLst>
                  <a:ext uri="{0D108BD9-81ED-4DB2-BD59-A6C34878D82A}">
                    <a16:rowId xmlns:a16="http://schemas.microsoft.com/office/drawing/2014/main" val="10001"/>
                  </a:ext>
                </a:extLst>
              </a:tr>
              <a:tr h="714017">
                <a:tc>
                  <a:txBody>
                    <a:bodyPr/>
                    <a:lstStyle/>
                    <a:p>
                      <a:pPr algn="l">
                        <a:buFont typeface="Arial" pitchFamily="34" charset="0"/>
                        <a:buNone/>
                      </a:pPr>
                      <a:r>
                        <a:rPr lang="ru-RU" sz="1400" i="1" dirty="0" smtClean="0">
                          <a:solidFill>
                            <a:schemeClr val="tx1"/>
                          </a:solidFill>
                          <a:latin typeface="Times New Roman" pitchFamily="18" charset="0"/>
                          <a:cs typeface="Times New Roman" pitchFamily="18" charset="0"/>
                        </a:rPr>
                        <a:t>Функционирование бюджетного учреждения культуры «Кирилловский районный дом культуры» (проводит более </a:t>
                      </a:r>
                      <a:r>
                        <a:rPr lang="ru-RU" sz="1400" i="1" u="sng" dirty="0" smtClean="0">
                          <a:solidFill>
                            <a:srgbClr val="FF0000"/>
                          </a:solidFill>
                          <a:latin typeface="Times New Roman" pitchFamily="18" charset="0"/>
                          <a:cs typeface="Times New Roman" pitchFamily="18" charset="0"/>
                        </a:rPr>
                        <a:t>4500</a:t>
                      </a:r>
                      <a:r>
                        <a:rPr lang="ru-RU" sz="1400" i="1" dirty="0" smtClean="0">
                          <a:solidFill>
                            <a:schemeClr val="tx1"/>
                          </a:solidFill>
                          <a:latin typeface="Times New Roman" pitchFamily="18" charset="0"/>
                          <a:cs typeface="Times New Roman" pitchFamily="18" charset="0"/>
                        </a:rPr>
                        <a:t> мероприятий в год)</a:t>
                      </a:r>
                    </a:p>
                  </a:txBody>
                  <a:tcPr anchor="ctr">
                    <a:noFill/>
                  </a:tcPr>
                </a:tc>
                <a:tc>
                  <a:txBody>
                    <a:bodyPr/>
                    <a:lstStyle/>
                    <a:p>
                      <a:pPr algn="ctr"/>
                      <a:r>
                        <a:rPr lang="ru-RU" sz="1400" i="1" dirty="0" smtClean="0">
                          <a:latin typeface="Times New Roman" pitchFamily="18" charset="0"/>
                          <a:cs typeface="Times New Roman" pitchFamily="18" charset="0"/>
                        </a:rPr>
                        <a:t>33320,4</a:t>
                      </a:r>
                      <a:endParaRPr lang="ru-RU" sz="1400" i="1" dirty="0">
                        <a:latin typeface="Times New Roman" pitchFamily="18" charset="0"/>
                        <a:cs typeface="Times New Roman" pitchFamily="18" charset="0"/>
                      </a:endParaRPr>
                    </a:p>
                  </a:txBody>
                  <a:tcPr anchor="ctr">
                    <a:noFill/>
                  </a:tcPr>
                </a:tc>
                <a:tc>
                  <a:txBody>
                    <a:bodyPr/>
                    <a:lstStyle/>
                    <a:p>
                      <a:pPr algn="ctr"/>
                      <a:r>
                        <a:rPr lang="ru-RU" sz="1400" i="1" dirty="0" smtClean="0">
                          <a:latin typeface="Times New Roman" pitchFamily="18" charset="0"/>
                          <a:cs typeface="Times New Roman" pitchFamily="18" charset="0"/>
                        </a:rPr>
                        <a:t>29237,3</a:t>
                      </a:r>
                      <a:endParaRPr lang="ru-RU" sz="1400" i="1" dirty="0">
                        <a:latin typeface="Times New Roman" pitchFamily="18" charset="0"/>
                        <a:cs typeface="Times New Roman"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Times New Roman" pitchFamily="18" charset="0"/>
                          <a:cs typeface="Times New Roman" pitchFamily="18" charset="0"/>
                        </a:rPr>
                        <a:t>28119,5</a:t>
                      </a:r>
                    </a:p>
                  </a:txBody>
                  <a:tcPr anchor="ctr">
                    <a:noFill/>
                  </a:tcPr>
                </a:tc>
                <a:extLst>
                  <a:ext uri="{0D108BD9-81ED-4DB2-BD59-A6C34878D82A}">
                    <a16:rowId xmlns:a16="http://schemas.microsoft.com/office/drawing/2014/main" val="10002"/>
                  </a:ext>
                </a:extLst>
              </a:tr>
              <a:tr h="505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Times New Roman" pitchFamily="18" charset="0"/>
                          <a:cs typeface="Times New Roman" pitchFamily="18" charset="0"/>
                        </a:rPr>
                        <a:t>Проведение крупных районных мероприятий -</a:t>
                      </a:r>
                      <a:r>
                        <a:rPr lang="ru-RU" sz="1400" i="1" dirty="0" smtClean="0">
                          <a:solidFill>
                            <a:srgbClr val="FF0000"/>
                          </a:solidFill>
                          <a:latin typeface="Times New Roman" pitchFamily="18" charset="0"/>
                          <a:cs typeface="Times New Roman" pitchFamily="18" charset="0"/>
                        </a:rPr>
                        <a:t>10</a:t>
                      </a:r>
                      <a:r>
                        <a:rPr lang="ru-RU" sz="1400" i="1" dirty="0" smtClean="0">
                          <a:solidFill>
                            <a:schemeClr val="tx1"/>
                          </a:solidFill>
                          <a:latin typeface="Times New Roman" pitchFamily="18" charset="0"/>
                          <a:cs typeface="Times New Roman" pitchFamily="18" charset="0"/>
                        </a:rPr>
                        <a:t> мероприятий</a:t>
                      </a:r>
                    </a:p>
                  </a:txBody>
                  <a:tcPr anchor="ctr">
                    <a:noFill/>
                  </a:tcPr>
                </a:tc>
                <a:tc>
                  <a:txBody>
                    <a:bodyPr/>
                    <a:lstStyle/>
                    <a:p>
                      <a:pPr algn="ctr"/>
                      <a:r>
                        <a:rPr lang="ru-RU" sz="1400" dirty="0" smtClean="0">
                          <a:latin typeface="Times New Roman" pitchFamily="18" charset="0"/>
                          <a:cs typeface="Times New Roman" pitchFamily="18" charset="0"/>
                        </a:rPr>
                        <a:t>511,0</a:t>
                      </a:r>
                      <a:endParaRPr lang="ru-RU" sz="1400" dirty="0">
                        <a:latin typeface="Times New Roman" pitchFamily="18" charset="0"/>
                        <a:cs typeface="Times New Roman" pitchFamily="18" charset="0"/>
                      </a:endParaRPr>
                    </a:p>
                  </a:txBody>
                  <a:tcPr anchor="ctr">
                    <a:noFill/>
                  </a:tcPr>
                </a:tc>
                <a:tc>
                  <a:txBody>
                    <a:bodyPr/>
                    <a:lstStyle/>
                    <a:p>
                      <a:pPr algn="ctr"/>
                      <a:r>
                        <a:rPr lang="ru-RU" sz="1400" dirty="0" smtClean="0">
                          <a:latin typeface="Times New Roman" pitchFamily="18" charset="0"/>
                          <a:cs typeface="Times New Roman" pitchFamily="18" charset="0"/>
                        </a:rPr>
                        <a:t>516,5</a:t>
                      </a:r>
                      <a:endParaRPr lang="ru-RU" sz="1400" dirty="0">
                        <a:latin typeface="Times New Roman" pitchFamily="18" charset="0"/>
                        <a:cs typeface="Times New Roman" pitchFamily="18" charset="0"/>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Times New Roman" pitchFamily="18" charset="0"/>
                          <a:cs typeface="Times New Roman" pitchFamily="18" charset="0"/>
                        </a:rPr>
                        <a:t>526,5</a:t>
                      </a:r>
                    </a:p>
                  </a:txBody>
                  <a:tcPr anchor="ctr">
                    <a:noFill/>
                  </a:tcPr>
                </a:tc>
                <a:extLst>
                  <a:ext uri="{0D108BD9-81ED-4DB2-BD59-A6C34878D82A}">
                    <a16:rowId xmlns:a16="http://schemas.microsoft.com/office/drawing/2014/main" val="10003"/>
                  </a:ext>
                </a:extLst>
              </a:tr>
              <a:tr h="714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Times New Roman" pitchFamily="18" charset="0"/>
                          <a:cs typeface="Times New Roman" pitchFamily="18" charset="0"/>
                        </a:rPr>
                        <a:t> Мероприятия по сохранению  объектов культурного наследия на территории г. Кириллов</a:t>
                      </a:r>
                    </a:p>
                  </a:txBody>
                  <a:tcPr anchor="ctr">
                    <a:noFill/>
                  </a:tcPr>
                </a:tc>
                <a:tc>
                  <a:txBody>
                    <a:bodyPr/>
                    <a:lstStyle/>
                    <a:p>
                      <a:pPr algn="ctr"/>
                      <a:r>
                        <a:rPr lang="ru-RU" sz="1400" dirty="0" smtClean="0">
                          <a:latin typeface="Times New Roman" pitchFamily="18" charset="0"/>
                          <a:cs typeface="Times New Roman" pitchFamily="18" charset="0"/>
                        </a:rPr>
                        <a:t>20,0</a:t>
                      </a:r>
                      <a:endParaRPr lang="ru-RU" sz="1400" dirty="0">
                        <a:latin typeface="Times New Roman" pitchFamily="18" charset="0"/>
                        <a:cs typeface="Times New Roman" pitchFamily="18" charset="0"/>
                      </a:endParaRPr>
                    </a:p>
                  </a:txBody>
                  <a:tcPr anchor="ctr">
                    <a:noFill/>
                  </a:tcPr>
                </a:tc>
                <a:tc>
                  <a:txBody>
                    <a:bodyPr/>
                    <a:lstStyle/>
                    <a:p>
                      <a:pPr algn="ctr"/>
                      <a:r>
                        <a:rPr lang="ru-RU" sz="1400" dirty="0" smtClean="0">
                          <a:latin typeface="Times New Roman" pitchFamily="18" charset="0"/>
                          <a:cs typeface="Times New Roman" pitchFamily="18" charset="0"/>
                        </a:rPr>
                        <a:t>20,0</a:t>
                      </a:r>
                      <a:endParaRPr lang="ru-RU" sz="1400" dirty="0">
                        <a:latin typeface="Times New Roman" pitchFamily="18" charset="0"/>
                        <a:cs typeface="Times New Roman" pitchFamily="18" charset="0"/>
                      </a:endParaRPr>
                    </a:p>
                  </a:txBody>
                  <a:tcPr anchor="ctr">
                    <a:noFill/>
                  </a:tcPr>
                </a:tc>
                <a:tc>
                  <a:txBody>
                    <a:bodyPr/>
                    <a:lstStyle/>
                    <a:p>
                      <a:pPr algn="ctr"/>
                      <a:r>
                        <a:rPr lang="ru-RU" sz="1400" dirty="0" smtClean="0">
                          <a:latin typeface="Times New Roman" pitchFamily="18" charset="0"/>
                          <a:cs typeface="Times New Roman" pitchFamily="18" charset="0"/>
                        </a:rPr>
                        <a:t>20,0</a:t>
                      </a:r>
                      <a:endParaRPr lang="ru-RU" sz="1400" dirty="0">
                        <a:latin typeface="Times New Roman" pitchFamily="18" charset="0"/>
                        <a:cs typeface="Times New Roman" pitchFamily="18" charset="0"/>
                      </a:endParaRPr>
                    </a:p>
                  </a:txBody>
                  <a:tcPr anchor="ctr">
                    <a:noFill/>
                  </a:tcPr>
                </a:tc>
                <a:extLst>
                  <a:ext uri="{0D108BD9-81ED-4DB2-BD59-A6C34878D82A}">
                    <a16:rowId xmlns:a16="http://schemas.microsoft.com/office/drawing/2014/main" val="10004"/>
                  </a:ext>
                </a:extLst>
              </a:tr>
            </a:tbl>
          </a:graphicData>
        </a:graphic>
      </p:graphicFrame>
      <p:sp>
        <p:nvSpPr>
          <p:cNvPr id="7" name="Скругленный прямоугольник 6"/>
          <p:cNvSpPr/>
          <p:nvPr/>
        </p:nvSpPr>
        <p:spPr>
          <a:xfrm>
            <a:off x="0" y="5805264"/>
            <a:ext cx="914400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Расходы на содержание Детской школы искусств отражены в разделе «Образование»</a:t>
            </a:r>
            <a:endParaRPr lang="ru-RU" dirty="0">
              <a:solidFill>
                <a:schemeClr val="tx1"/>
              </a:solidFill>
              <a:latin typeface="Times New Roman" pitchFamily="18" charset="0"/>
              <a:cs typeface="Times New Roman" pitchFamily="18" charset="0"/>
            </a:endParaRPr>
          </a:p>
        </p:txBody>
      </p:sp>
      <p:pic>
        <p:nvPicPr>
          <p:cNvPr id="1026" name="Picture 2" descr="I:\3333.jpg"/>
          <p:cNvPicPr>
            <a:picLocks noChangeAspect="1" noChangeArrowheads="1"/>
          </p:cNvPicPr>
          <p:nvPr/>
        </p:nvPicPr>
        <p:blipFill>
          <a:blip r:embed="rId3" cstate="print"/>
          <a:srcRect/>
          <a:stretch>
            <a:fillRect/>
          </a:stretch>
        </p:blipFill>
        <p:spPr bwMode="auto">
          <a:xfrm>
            <a:off x="8143900" y="0"/>
            <a:ext cx="857256" cy="1214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Autofit/>
          </a:bodyPr>
          <a:lstStyle/>
          <a:p>
            <a:r>
              <a:rPr lang="ru-RU" sz="2200" i="1" dirty="0" smtClean="0">
                <a:solidFill>
                  <a:schemeClr val="accent3">
                    <a:lumMod val="50000"/>
                  </a:schemeClr>
                </a:solidFill>
                <a:effectLst/>
              </a:rPr>
              <a:t>Уровень средней заработной платы работников учреждений культуры, в соответствии с Указом Президента РФ </a:t>
            </a:r>
            <a:br>
              <a:rPr lang="ru-RU" sz="2200" i="1" dirty="0" smtClean="0">
                <a:solidFill>
                  <a:schemeClr val="accent3">
                    <a:lumMod val="50000"/>
                  </a:schemeClr>
                </a:solidFill>
                <a:effectLst/>
              </a:rPr>
            </a:br>
            <a:r>
              <a:rPr lang="ru-RU" sz="2200" i="1" dirty="0" smtClean="0">
                <a:solidFill>
                  <a:schemeClr val="accent3">
                    <a:lumMod val="50000"/>
                  </a:schemeClr>
                </a:solidFill>
                <a:effectLst/>
              </a:rPr>
              <a:t>в 2016-2023 годы, тыс. руб.</a:t>
            </a:r>
            <a:endParaRPr lang="ru-RU" sz="2200" i="1" dirty="0">
              <a:solidFill>
                <a:schemeClr val="accent3">
                  <a:lumMod val="50000"/>
                </a:schemeClr>
              </a:solidFill>
              <a:effectLst/>
            </a:endParaRPr>
          </a:p>
        </p:txBody>
      </p:sp>
      <p:graphicFrame>
        <p:nvGraphicFramePr>
          <p:cNvPr id="4" name="Таблица 3"/>
          <p:cNvGraphicFramePr>
            <a:graphicFrameLocks noGrp="1"/>
          </p:cNvGraphicFramePr>
          <p:nvPr/>
        </p:nvGraphicFramePr>
        <p:xfrm>
          <a:off x="-1" y="1052736"/>
          <a:ext cx="9144001" cy="2704423"/>
        </p:xfrm>
        <a:graphic>
          <a:graphicData uri="http://schemas.openxmlformats.org/drawingml/2006/table">
            <a:tbl>
              <a:tblPr firstRow="1" bandRow="1">
                <a:tableStyleId>{F5AB1C69-6EDB-4FF4-983F-18BD219EF322}</a:tableStyleId>
              </a:tblPr>
              <a:tblGrid>
                <a:gridCol w="1046142">
                  <a:extLst>
                    <a:ext uri="{9D8B030D-6E8A-4147-A177-3AD203B41FA5}">
                      <a16:colId xmlns:a16="http://schemas.microsoft.com/office/drawing/2014/main" val="20000"/>
                    </a:ext>
                  </a:extLst>
                </a:gridCol>
                <a:gridCol w="965815">
                  <a:extLst>
                    <a:ext uri="{9D8B030D-6E8A-4147-A177-3AD203B41FA5}">
                      <a16:colId xmlns:a16="http://schemas.microsoft.com/office/drawing/2014/main" val="20001"/>
                    </a:ext>
                  </a:extLst>
                </a:gridCol>
                <a:gridCol w="965664">
                  <a:extLst>
                    <a:ext uri="{9D8B030D-6E8A-4147-A177-3AD203B41FA5}">
                      <a16:colId xmlns:a16="http://schemas.microsoft.com/office/drawing/2014/main" val="20002"/>
                    </a:ext>
                  </a:extLst>
                </a:gridCol>
                <a:gridCol w="885194">
                  <a:extLst>
                    <a:ext uri="{9D8B030D-6E8A-4147-A177-3AD203B41FA5}">
                      <a16:colId xmlns:a16="http://schemas.microsoft.com/office/drawing/2014/main" val="20003"/>
                    </a:ext>
                  </a:extLst>
                </a:gridCol>
                <a:gridCol w="885194">
                  <a:extLst>
                    <a:ext uri="{9D8B030D-6E8A-4147-A177-3AD203B41FA5}">
                      <a16:colId xmlns:a16="http://schemas.microsoft.com/office/drawing/2014/main" val="20004"/>
                    </a:ext>
                  </a:extLst>
                </a:gridCol>
                <a:gridCol w="873768">
                  <a:extLst>
                    <a:ext uri="{9D8B030D-6E8A-4147-A177-3AD203B41FA5}">
                      <a16:colId xmlns:a16="http://schemas.microsoft.com/office/drawing/2014/main" val="20005"/>
                    </a:ext>
                  </a:extLst>
                </a:gridCol>
                <a:gridCol w="873768">
                  <a:extLst>
                    <a:ext uri="{9D8B030D-6E8A-4147-A177-3AD203B41FA5}">
                      <a16:colId xmlns:a16="http://schemas.microsoft.com/office/drawing/2014/main" val="20008"/>
                    </a:ext>
                  </a:extLst>
                </a:gridCol>
                <a:gridCol w="947760">
                  <a:extLst>
                    <a:ext uri="{9D8B030D-6E8A-4147-A177-3AD203B41FA5}">
                      <a16:colId xmlns:a16="http://schemas.microsoft.com/office/drawing/2014/main" val="20006"/>
                    </a:ext>
                  </a:extLst>
                </a:gridCol>
                <a:gridCol w="850348">
                  <a:extLst>
                    <a:ext uri="{9D8B030D-6E8A-4147-A177-3AD203B41FA5}">
                      <a16:colId xmlns:a16="http://schemas.microsoft.com/office/drawing/2014/main" val="20007"/>
                    </a:ext>
                  </a:extLst>
                </a:gridCol>
                <a:gridCol w="850348">
                  <a:extLst>
                    <a:ext uri="{9D8B030D-6E8A-4147-A177-3AD203B41FA5}">
                      <a16:colId xmlns:a16="http://schemas.microsoft.com/office/drawing/2014/main" val="20009"/>
                    </a:ext>
                  </a:extLst>
                </a:gridCol>
              </a:tblGrid>
              <a:tr h="1505784">
                <a:tc>
                  <a:txBody>
                    <a:bodyPr/>
                    <a:lstStyle/>
                    <a:p>
                      <a:pPr algn="ctr"/>
                      <a:r>
                        <a:rPr lang="ru-RU" sz="1200" i="1" dirty="0" smtClean="0">
                          <a:latin typeface="Times New Roman" pitchFamily="18" charset="0"/>
                          <a:cs typeface="Times New Roman" pitchFamily="18" charset="0"/>
                        </a:rPr>
                        <a:t>Указ Президента РФ</a:t>
                      </a:r>
                      <a:endParaRPr lang="ru-RU" sz="1200" i="1" dirty="0">
                        <a:latin typeface="Times New Roman" pitchFamily="18" charset="0"/>
                        <a:cs typeface="Times New Roman" pitchFamily="18" charset="0"/>
                      </a:endParaRPr>
                    </a:p>
                  </a:txBody>
                  <a:tcPr anchor="ctr"/>
                </a:tc>
                <a:tc>
                  <a:txBody>
                    <a:bodyPr/>
                    <a:lstStyle/>
                    <a:p>
                      <a:pPr algn="ctr"/>
                      <a:r>
                        <a:rPr lang="ru-RU" sz="1200" i="1" dirty="0" smtClean="0">
                          <a:latin typeface="Times New Roman" pitchFamily="18" charset="0"/>
                          <a:cs typeface="Times New Roman" pitchFamily="18" charset="0"/>
                        </a:rPr>
                        <a:t>Средняя заработная плата </a:t>
                      </a:r>
                    </a:p>
                    <a:p>
                      <a:pPr algn="ctr"/>
                      <a:r>
                        <a:rPr lang="ru-RU" sz="1200" i="1" dirty="0" smtClean="0">
                          <a:latin typeface="Times New Roman" pitchFamily="18" charset="0"/>
                          <a:cs typeface="Times New Roman" pitchFamily="18" charset="0"/>
                        </a:rPr>
                        <a:t>за 2016 год</a:t>
                      </a:r>
                      <a:endParaRPr lang="ru-RU" sz="1200" i="1" dirty="0">
                        <a:latin typeface="Times New Roman" pitchFamily="18" charset="0"/>
                        <a:cs typeface="Times New Roman" pitchFamily="18" charset="0"/>
                      </a:endParaRPr>
                    </a:p>
                  </a:txBody>
                  <a:tcPr anchor="ctr"/>
                </a:tc>
                <a:tc>
                  <a:txBody>
                    <a:bodyPr/>
                    <a:lstStyle/>
                    <a:p>
                      <a:pPr algn="ctr"/>
                      <a:r>
                        <a:rPr lang="ru-RU" sz="1200" i="1" dirty="0" smtClean="0">
                          <a:latin typeface="Times New Roman" pitchFamily="18" charset="0"/>
                          <a:cs typeface="Times New Roman" pitchFamily="18" charset="0"/>
                        </a:rPr>
                        <a:t>Средняя заработная плата </a:t>
                      </a:r>
                    </a:p>
                    <a:p>
                      <a:pPr algn="ctr"/>
                      <a:r>
                        <a:rPr lang="ru-RU" sz="1200" i="1" dirty="0" smtClean="0">
                          <a:latin typeface="Times New Roman" pitchFamily="18" charset="0"/>
                          <a:cs typeface="Times New Roman" pitchFamily="18" charset="0"/>
                        </a:rPr>
                        <a:t>за 2017</a:t>
                      </a:r>
                      <a:r>
                        <a:rPr lang="ru-RU" sz="1200" i="1" baseline="0" dirty="0" smtClean="0">
                          <a:latin typeface="Times New Roman" pitchFamily="18" charset="0"/>
                          <a:cs typeface="Times New Roman" pitchFamily="18" charset="0"/>
                        </a:rPr>
                        <a:t> год</a:t>
                      </a:r>
                      <a:endParaRPr lang="ru-RU" sz="1200" i="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i="1"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Средняя заработная плата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за</a:t>
                      </a:r>
                      <a:r>
                        <a:rPr lang="ru-RU" sz="1200" i="1" baseline="0" dirty="0" smtClean="0">
                          <a:latin typeface="Times New Roman" pitchFamily="18" charset="0"/>
                          <a:cs typeface="Times New Roman" pitchFamily="18" charset="0"/>
                        </a:rPr>
                        <a:t> 2018 год</a:t>
                      </a:r>
                      <a:endParaRPr lang="ru-RU" sz="1200" i="1" dirty="0" smtClean="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Средняя заработная плата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baseline="0" dirty="0" smtClean="0">
                          <a:latin typeface="Times New Roman" pitchFamily="18" charset="0"/>
                          <a:cs typeface="Times New Roman" pitchFamily="18" charset="0"/>
                        </a:rPr>
                        <a:t>за 2019 год</a:t>
                      </a:r>
                      <a:endParaRPr lang="ru-RU" sz="1200" i="1" dirty="0" smtClean="0">
                        <a:latin typeface="Times New Roman" pitchFamily="18" charset="0"/>
                        <a:cs typeface="Times New Roman" pitchFamily="18" charset="0"/>
                      </a:endParaRPr>
                    </a:p>
                    <a:p>
                      <a:pPr algn="ctr"/>
                      <a:endParaRPr lang="ru-RU" sz="1200" i="1" dirty="0">
                        <a:latin typeface="Times New Roman" pitchFamily="18" charset="0"/>
                        <a:cs typeface="Times New Roman" pitchFamily="18" charset="0"/>
                      </a:endParaRPr>
                    </a:p>
                  </a:txBody>
                  <a:tcPr anchor="ctr"/>
                </a:tc>
                <a:tc>
                  <a:txBody>
                    <a:bodyPr/>
                    <a:lstStyle/>
                    <a:p>
                      <a:pPr algn="ctr"/>
                      <a:r>
                        <a:rPr lang="ru-RU" sz="1200" i="1" dirty="0" smtClean="0">
                          <a:latin typeface="Times New Roman" pitchFamily="18" charset="0"/>
                          <a:cs typeface="Times New Roman" pitchFamily="18" charset="0"/>
                        </a:rPr>
                        <a:t>Средняя заработная плата </a:t>
                      </a:r>
                    </a:p>
                    <a:p>
                      <a:pPr algn="ctr"/>
                      <a:r>
                        <a:rPr lang="ru-RU" sz="1200" i="1" dirty="0" smtClean="0">
                          <a:latin typeface="Times New Roman" pitchFamily="18" charset="0"/>
                          <a:cs typeface="Times New Roman" pitchFamily="18" charset="0"/>
                        </a:rPr>
                        <a:t>за 2020 год</a:t>
                      </a:r>
                      <a:endParaRPr lang="ru-RU" sz="1200" i="1" dirty="0">
                        <a:latin typeface="Times New Roman" pitchFamily="18" charset="0"/>
                        <a:cs typeface="Times New Roman" pitchFamily="18" charset="0"/>
                      </a:endParaRPr>
                    </a:p>
                  </a:txBody>
                  <a:tcPr anchor="ctr"/>
                </a:tc>
                <a:tc>
                  <a:txBody>
                    <a:bodyPr/>
                    <a:lstStyle/>
                    <a:p>
                      <a:pPr algn="ctr"/>
                      <a:r>
                        <a:rPr lang="ru-RU" sz="1200" i="1" dirty="0" smtClean="0">
                          <a:latin typeface="Times New Roman" pitchFamily="18" charset="0"/>
                          <a:cs typeface="Times New Roman" pitchFamily="18" charset="0"/>
                        </a:rPr>
                        <a:t>Средняя заработная плата </a:t>
                      </a:r>
                    </a:p>
                    <a:p>
                      <a:pPr algn="ctr"/>
                      <a:r>
                        <a:rPr lang="ru-RU" sz="1200" i="1" dirty="0" smtClean="0">
                          <a:latin typeface="Times New Roman" pitchFamily="18" charset="0"/>
                          <a:cs typeface="Times New Roman" pitchFamily="18" charset="0"/>
                        </a:rPr>
                        <a:t>За  2021 год</a:t>
                      </a:r>
                    </a:p>
                    <a:p>
                      <a:pPr algn="ctr"/>
                      <a:endParaRPr lang="ru-RU" sz="1200" i="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Целевой ориентир заработной платы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на 2022 год</a:t>
                      </a:r>
                    </a:p>
                    <a:p>
                      <a:pPr algn="ctr"/>
                      <a:endParaRPr lang="ru-RU" sz="1200" i="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Целевой ориентир заработной платы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на 2023 год</a:t>
                      </a:r>
                      <a:endParaRPr lang="ru-RU" sz="1200" i="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latin typeface="Times New Roman" pitchFamily="18" charset="0"/>
                          <a:cs typeface="Times New Roman" pitchFamily="18" charset="0"/>
                        </a:rPr>
                        <a:t>Учтено</a:t>
                      </a:r>
                      <a:r>
                        <a:rPr lang="ru-RU" sz="1200" i="1" baseline="0" dirty="0" smtClean="0">
                          <a:latin typeface="Times New Roman" pitchFamily="18" charset="0"/>
                          <a:cs typeface="Times New Roman" pitchFamily="18" charset="0"/>
                        </a:rPr>
                        <a:t> в бюджете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200" i="1" baseline="0" dirty="0" smtClean="0">
                          <a:latin typeface="Times New Roman" pitchFamily="18" charset="0"/>
                          <a:cs typeface="Times New Roman" pitchFamily="18" charset="0"/>
                        </a:rPr>
                        <a:t>на 2023 год</a:t>
                      </a:r>
                      <a:endParaRPr lang="ru-RU" sz="1200" i="1" dirty="0">
                        <a:latin typeface="Times New Roman" pitchFamily="18" charset="0"/>
                        <a:cs typeface="Times New Roman" pitchFamily="18" charset="0"/>
                      </a:endParaRPr>
                    </a:p>
                  </a:txBody>
                  <a:tcPr anchor="ctr"/>
                </a:tc>
                <a:extLst>
                  <a:ext uri="{0D108BD9-81ED-4DB2-BD59-A6C34878D82A}">
                    <a16:rowId xmlns:a16="http://schemas.microsoft.com/office/drawing/2014/main" val="10000"/>
                  </a:ext>
                </a:extLst>
              </a:tr>
              <a:tr h="417072">
                <a:tc gridSpan="9">
                  <a:txBody>
                    <a:bodyPr/>
                    <a:lstStyle/>
                    <a:p>
                      <a:pPr algn="ctr"/>
                      <a:r>
                        <a:rPr lang="ru-RU" sz="1200" i="1" dirty="0" smtClean="0">
                          <a:solidFill>
                            <a:schemeClr val="tx1"/>
                          </a:solidFill>
                        </a:rPr>
                        <a:t>Указ Президента РФ от 07.05.2012г. № 597 «О мероприятиях</a:t>
                      </a:r>
                      <a:r>
                        <a:rPr lang="ru-RU" sz="1200" i="1" baseline="0" dirty="0" smtClean="0">
                          <a:solidFill>
                            <a:schemeClr val="tx1"/>
                          </a:solidFill>
                        </a:rPr>
                        <a:t> по реализации государственной социальной политики»</a:t>
                      </a:r>
                      <a:endParaRPr lang="ru-RU" sz="1200" b="1" i="1" dirty="0">
                        <a:solidFill>
                          <a:schemeClr val="tx1"/>
                        </a:solidFill>
                        <a:latin typeface="Times New Roman" pitchFamily="18" charset="0"/>
                        <a:cs typeface="Times New Roman" pitchFamily="18" charset="0"/>
                      </a:endParaRPr>
                    </a:p>
                  </a:txBody>
                  <a:tcPr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endParaRPr lang="ru-RU" sz="1200" b="1" i="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741439">
                <a:tc>
                  <a:txBody>
                    <a:bodyPr/>
                    <a:lstStyle/>
                    <a:p>
                      <a:pPr algn="l"/>
                      <a:r>
                        <a:rPr lang="ru-RU" sz="1400" i="1" dirty="0" smtClean="0">
                          <a:latin typeface="Times New Roman" pitchFamily="18" charset="0"/>
                          <a:cs typeface="Times New Roman" pitchFamily="18" charset="0"/>
                        </a:rPr>
                        <a:t>Работники учреждений культуры</a:t>
                      </a:r>
                      <a:endParaRPr lang="ru-RU" sz="1400" b="0" i="1" dirty="0">
                        <a:latin typeface="Times New Roman" pitchFamily="18" charset="0"/>
                        <a:cs typeface="Times New Roman" pitchFamily="18" charset="0"/>
                      </a:endParaRPr>
                    </a:p>
                  </a:txBody>
                  <a:tcPr/>
                </a:tc>
                <a:tc>
                  <a:txBody>
                    <a:bodyPr/>
                    <a:lstStyle/>
                    <a:p>
                      <a:pPr algn="ctr"/>
                      <a:r>
                        <a:rPr lang="ru-RU" sz="1400" i="1" dirty="0" smtClean="0">
                          <a:latin typeface="Times New Roman" pitchFamily="18" charset="0"/>
                          <a:cs typeface="Times New Roman" pitchFamily="18" charset="0"/>
                        </a:rPr>
                        <a:t>18 025,0</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25 585,0</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31 378,1</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34 890,0</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39195,4</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38891,0</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46482,0</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48844,0</a:t>
                      </a:r>
                      <a:endParaRPr lang="ru-RU" sz="1400" i="1" dirty="0">
                        <a:latin typeface="Times New Roman" pitchFamily="18" charset="0"/>
                        <a:cs typeface="Times New Roman" pitchFamily="18" charset="0"/>
                      </a:endParaRPr>
                    </a:p>
                  </a:txBody>
                  <a:tcPr anchor="ctr"/>
                </a:tc>
                <a:tc>
                  <a:txBody>
                    <a:bodyPr/>
                    <a:lstStyle/>
                    <a:p>
                      <a:pPr algn="ctr"/>
                      <a:r>
                        <a:rPr lang="ru-RU" sz="1400" i="1" dirty="0" smtClean="0">
                          <a:latin typeface="Times New Roman" pitchFamily="18" charset="0"/>
                          <a:cs typeface="Times New Roman" pitchFamily="18" charset="0"/>
                        </a:rPr>
                        <a:t>48844,0</a:t>
                      </a:r>
                      <a:endParaRPr lang="ru-RU" sz="1400" i="1"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bl>
          </a:graphicData>
        </a:graphic>
      </p:graphicFrame>
      <p:pic>
        <p:nvPicPr>
          <p:cNvPr id="3" name="Picture 2" descr="I:\iekbMj0M-4k.jpg"/>
          <p:cNvPicPr>
            <a:picLocks noChangeAspect="1" noChangeArrowheads="1"/>
          </p:cNvPicPr>
          <p:nvPr/>
        </p:nvPicPr>
        <p:blipFill>
          <a:blip r:embed="rId3" cstate="print"/>
          <a:srcRect/>
          <a:stretch>
            <a:fillRect/>
          </a:stretch>
        </p:blipFill>
        <p:spPr bwMode="auto">
          <a:xfrm>
            <a:off x="5220072" y="3789040"/>
            <a:ext cx="3643338" cy="2786082"/>
          </a:xfrm>
          <a:prstGeom prst="rect">
            <a:avLst/>
          </a:prstGeom>
          <a:noFill/>
        </p:spPr>
      </p:pic>
      <p:pic>
        <p:nvPicPr>
          <p:cNvPr id="7" name="Picture 2"/>
          <p:cNvPicPr>
            <a:picLocks noGrp="1" noChangeAspect="1" noChangeArrowheads="1"/>
          </p:cNvPicPr>
          <p:nvPr>
            <p:ph idx="1"/>
          </p:nvPr>
        </p:nvPicPr>
        <p:blipFill>
          <a:blip r:embed="rId4" cstate="print"/>
          <a:srcRect/>
          <a:stretch>
            <a:fillRect/>
          </a:stretch>
        </p:blipFill>
        <p:spPr bwMode="auto">
          <a:xfrm>
            <a:off x="654486" y="3789040"/>
            <a:ext cx="4203265" cy="29030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4" presetClass="entr" presetSubtype="0" ac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05"/>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63280" y="0"/>
            <a:ext cx="6480720" cy="980728"/>
          </a:xfrm>
        </p:spPr>
        <p:txBody>
          <a:bodyPr>
            <a:noAutofit/>
          </a:bodyPr>
          <a:lstStyle/>
          <a:p>
            <a:pPr algn="ctr"/>
            <a:r>
              <a:rPr lang="ru-RU" sz="2400" i="1" dirty="0" smtClean="0">
                <a:solidFill>
                  <a:srgbClr val="C00000"/>
                </a:solidFill>
                <a:effectLst/>
                <a:latin typeface="Calibri" pitchFamily="34" charset="0"/>
                <a:cs typeface="Times New Roman" pitchFamily="18" charset="0"/>
              </a:rPr>
              <a:t>Расходы районного бюджета </a:t>
            </a:r>
            <a:br>
              <a:rPr lang="ru-RU" sz="2400" i="1" dirty="0" smtClean="0">
                <a:solidFill>
                  <a:srgbClr val="C00000"/>
                </a:solidFill>
                <a:effectLst/>
                <a:latin typeface="Calibri" pitchFamily="34" charset="0"/>
                <a:cs typeface="Times New Roman" pitchFamily="18" charset="0"/>
              </a:rPr>
            </a:br>
            <a:r>
              <a:rPr lang="ru-RU" sz="2400" i="1" dirty="0" smtClean="0">
                <a:solidFill>
                  <a:srgbClr val="C00000"/>
                </a:solidFill>
                <a:effectLst/>
                <a:latin typeface="Calibri" pitchFamily="34" charset="0"/>
                <a:cs typeface="Times New Roman" pitchFamily="18" charset="0"/>
              </a:rPr>
              <a:t>по отрасли «Здравоохранение» </a:t>
            </a:r>
            <a:br>
              <a:rPr lang="ru-RU" sz="2400" i="1" dirty="0" smtClean="0">
                <a:solidFill>
                  <a:srgbClr val="C00000"/>
                </a:solidFill>
                <a:effectLst/>
                <a:latin typeface="Calibri" pitchFamily="34" charset="0"/>
                <a:cs typeface="Times New Roman" pitchFamily="18" charset="0"/>
              </a:rPr>
            </a:br>
            <a:r>
              <a:rPr lang="ru-RU" sz="2400" i="1" dirty="0" smtClean="0">
                <a:solidFill>
                  <a:srgbClr val="C00000"/>
                </a:solidFill>
                <a:effectLst/>
                <a:latin typeface="Calibri" pitchFamily="34" charset="0"/>
                <a:cs typeface="Times New Roman" pitchFamily="18" charset="0"/>
              </a:rPr>
              <a:t>2022- 2025 годы, тыс.руб.</a:t>
            </a:r>
            <a:endParaRPr lang="ru-RU" sz="2400" i="1" dirty="0">
              <a:solidFill>
                <a:srgbClr val="C00000"/>
              </a:solidFill>
              <a:effectLst/>
              <a:latin typeface="Calibri" pitchFamily="34" charset="0"/>
              <a:cs typeface="Times New Roman" pitchFamily="18" charset="0"/>
            </a:endParaRPr>
          </a:p>
        </p:txBody>
      </p:sp>
      <p:sp>
        <p:nvSpPr>
          <p:cNvPr id="3073" name="Rectangle 1"/>
          <p:cNvSpPr>
            <a:spLocks noChangeArrowheads="1"/>
          </p:cNvSpPr>
          <p:nvPr/>
        </p:nvSpPr>
        <p:spPr bwMode="auto">
          <a:xfrm>
            <a:off x="571472" y="2285992"/>
            <a:ext cx="85725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effectLst/>
                <a:latin typeface="Calibri" pitchFamily="34" charset="0"/>
                <a:ea typeface="Times New Roman" pitchFamily="18" charset="0"/>
                <a:cs typeface="Calibri" pitchFamily="34" charset="0"/>
              </a:rPr>
              <a:t>.</a:t>
            </a:r>
            <a:endParaRPr kumimoji="0" lang="ru-RU" sz="1400" b="0" i="1" u="none" strike="noStrike" cap="none" normalizeH="0" baseline="0" dirty="0" smtClean="0">
              <a:ln>
                <a:noFill/>
              </a:ln>
              <a:effectLst/>
              <a:latin typeface="Calibri" pitchFamily="34" charset="0"/>
              <a:cs typeface="Calibri" pitchFamily="34" charset="0"/>
            </a:endParaRPr>
          </a:p>
        </p:txBody>
      </p:sp>
      <p:graphicFrame>
        <p:nvGraphicFramePr>
          <p:cNvPr id="6" name="Таблица 5"/>
          <p:cNvGraphicFramePr>
            <a:graphicFrameLocks noGrp="1"/>
          </p:cNvGraphicFramePr>
          <p:nvPr/>
        </p:nvGraphicFramePr>
        <p:xfrm>
          <a:off x="0" y="1019553"/>
          <a:ext cx="9108000" cy="5886542"/>
        </p:xfrm>
        <a:graphic>
          <a:graphicData uri="http://schemas.openxmlformats.org/drawingml/2006/table">
            <a:tbl>
              <a:tblPr>
                <a:tableStyleId>{3C2FFA5D-87B4-456A-9821-1D502468CF0F}</a:tableStyleId>
              </a:tblPr>
              <a:tblGrid>
                <a:gridCol w="5184000">
                  <a:extLst>
                    <a:ext uri="{9D8B030D-6E8A-4147-A177-3AD203B41FA5}">
                      <a16:colId xmlns:a16="http://schemas.microsoft.com/office/drawing/2014/main" val="20000"/>
                    </a:ext>
                  </a:extLst>
                </a:gridCol>
                <a:gridCol w="972176">
                  <a:extLst>
                    <a:ext uri="{9D8B030D-6E8A-4147-A177-3AD203B41FA5}">
                      <a16:colId xmlns:a16="http://schemas.microsoft.com/office/drawing/2014/main" val="20001"/>
                    </a:ext>
                  </a:extLst>
                </a:gridCol>
                <a:gridCol w="1007824">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tblGrid>
              <a:tr h="648373">
                <a:tc>
                  <a:txBody>
                    <a:bodyPr/>
                    <a:lstStyle/>
                    <a:p>
                      <a:pPr algn="ctr">
                        <a:lnSpc>
                          <a:spcPct val="115000"/>
                        </a:lnSpc>
                        <a:spcAft>
                          <a:spcPts val="0"/>
                        </a:spcAft>
                      </a:pPr>
                      <a:r>
                        <a:rPr lang="ru-RU" sz="1200" b="1" i="1" kern="1200" dirty="0"/>
                        <a:t>Показатель </a:t>
                      </a:r>
                      <a:endParaRPr lang="ru-RU" sz="12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200" b="1" i="1" kern="1200" dirty="0" smtClean="0"/>
                        <a:t>2022 </a:t>
                      </a:r>
                      <a:r>
                        <a:rPr lang="ru-RU" sz="1200" b="1" i="1" kern="1200" dirty="0"/>
                        <a:t>год </a:t>
                      </a:r>
                      <a:endParaRPr lang="ru-RU" sz="1200" b="1" i="1" dirty="0"/>
                    </a:p>
                    <a:p>
                      <a:pPr algn="ctr">
                        <a:lnSpc>
                          <a:spcPct val="115000"/>
                        </a:lnSpc>
                        <a:spcAft>
                          <a:spcPts val="0"/>
                        </a:spcAft>
                      </a:pPr>
                      <a:r>
                        <a:rPr lang="ru-RU" sz="1200" b="1" i="1" kern="1200" dirty="0" smtClean="0"/>
                        <a:t>(факт)</a:t>
                      </a:r>
                      <a:endParaRPr lang="ru-RU" sz="12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200" b="1" i="1" kern="1200" dirty="0"/>
                        <a:t>Прогноз </a:t>
                      </a:r>
                      <a:endParaRPr lang="ru-RU" sz="1200" b="1" i="1" dirty="0"/>
                    </a:p>
                    <a:p>
                      <a:pPr algn="ctr">
                        <a:lnSpc>
                          <a:spcPct val="115000"/>
                        </a:lnSpc>
                        <a:spcAft>
                          <a:spcPts val="0"/>
                        </a:spcAft>
                      </a:pPr>
                      <a:r>
                        <a:rPr lang="ru-RU" sz="1200" b="1" i="1" kern="1200" dirty="0"/>
                        <a:t>на </a:t>
                      </a:r>
                      <a:r>
                        <a:rPr lang="ru-RU" sz="1200" b="1" i="1" kern="1200" dirty="0" smtClean="0"/>
                        <a:t>2023 г.</a:t>
                      </a:r>
                      <a:endParaRPr lang="ru-RU" sz="12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200" b="1" i="1" dirty="0" smtClean="0"/>
                        <a:t>Прогноз на</a:t>
                      </a:r>
                      <a:r>
                        <a:rPr lang="ru-RU" sz="1200" b="1" i="1" baseline="0" dirty="0" smtClean="0"/>
                        <a:t> 2024 г.</a:t>
                      </a:r>
                      <a:endParaRPr lang="ru-RU" sz="12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200" b="1" i="1" dirty="0" smtClean="0"/>
                        <a:t>Прогноз на 2025 г.</a:t>
                      </a:r>
                      <a:endParaRPr lang="ru-RU" sz="1200" b="1" i="1" dirty="0">
                        <a:latin typeface="Times New Roman" pitchFamily="18" charset="0"/>
                        <a:ea typeface="Times New Roman"/>
                        <a:cs typeface="Times New Roman" pitchFamily="18" charset="0"/>
                      </a:endParaRPr>
                    </a:p>
                  </a:txBody>
                  <a:tcPr marL="87958" marR="87958" marT="43979" marB="43979" anchor="ctr"/>
                </a:tc>
                <a:extLst>
                  <a:ext uri="{0D108BD9-81ED-4DB2-BD59-A6C34878D82A}">
                    <a16:rowId xmlns:a16="http://schemas.microsoft.com/office/drawing/2014/main" val="10000"/>
                  </a:ext>
                </a:extLst>
              </a:tr>
              <a:tr h="578393">
                <a:tc>
                  <a:txBody>
                    <a:bodyPr/>
                    <a:lstStyle/>
                    <a:p>
                      <a:pPr>
                        <a:lnSpc>
                          <a:spcPct val="115000"/>
                        </a:lnSpc>
                        <a:spcAft>
                          <a:spcPts val="0"/>
                        </a:spcAft>
                      </a:pPr>
                      <a:r>
                        <a:rPr lang="ru-RU" sz="1600" b="1" i="1" kern="1200" dirty="0"/>
                        <a:t>Здравоохранение, всего</a:t>
                      </a:r>
                      <a:endParaRPr lang="ru-RU" sz="1600" b="1" i="1" dirty="0"/>
                    </a:p>
                    <a:p>
                      <a:pPr>
                        <a:lnSpc>
                          <a:spcPct val="115000"/>
                        </a:lnSpc>
                        <a:spcAft>
                          <a:spcPts val="0"/>
                        </a:spcAft>
                      </a:pPr>
                      <a:r>
                        <a:rPr lang="ru-RU" sz="1600" b="1" i="1" kern="1200" dirty="0"/>
                        <a:t>в том числе: </a:t>
                      </a:r>
                      <a:endParaRPr lang="ru-RU" sz="16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b="1" i="1" dirty="0" smtClean="0">
                          <a:latin typeface="Times New Roman" pitchFamily="18" charset="0"/>
                          <a:ea typeface="Times New Roman"/>
                          <a:cs typeface="Times New Roman" pitchFamily="18" charset="0"/>
                        </a:rPr>
                        <a:t>705,7</a:t>
                      </a:r>
                      <a:endParaRPr lang="ru-RU" sz="16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b="1" i="1" dirty="0" smtClean="0">
                          <a:latin typeface="Times New Roman" pitchFamily="18" charset="0"/>
                          <a:ea typeface="Times New Roman"/>
                          <a:cs typeface="Times New Roman" pitchFamily="18" charset="0"/>
                        </a:rPr>
                        <a:t>897,7</a:t>
                      </a:r>
                      <a:endParaRPr lang="ru-RU" sz="16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b="1" i="1" dirty="0" smtClean="0">
                          <a:latin typeface="Times New Roman" pitchFamily="18" charset="0"/>
                          <a:ea typeface="Times New Roman"/>
                          <a:cs typeface="Times New Roman" pitchFamily="18" charset="0"/>
                        </a:rPr>
                        <a:t>897,7</a:t>
                      </a:r>
                      <a:endParaRPr lang="ru-RU" sz="1600" b="1"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b="1" i="1" dirty="0" smtClean="0">
                          <a:latin typeface="Times New Roman" pitchFamily="18" charset="0"/>
                          <a:ea typeface="Times New Roman"/>
                          <a:cs typeface="Times New Roman" pitchFamily="18" charset="0"/>
                        </a:rPr>
                        <a:t>897,7</a:t>
                      </a:r>
                      <a:endParaRPr lang="ru-RU" sz="1600" b="1" i="1" dirty="0">
                        <a:latin typeface="Times New Roman" pitchFamily="18" charset="0"/>
                        <a:ea typeface="Times New Roman"/>
                        <a:cs typeface="Times New Roman" pitchFamily="18" charset="0"/>
                      </a:endParaRPr>
                    </a:p>
                  </a:txBody>
                  <a:tcPr marL="87958" marR="87958" marT="43979" marB="43979" anchor="ctr"/>
                </a:tc>
                <a:extLst>
                  <a:ext uri="{0D108BD9-81ED-4DB2-BD59-A6C34878D82A}">
                    <a16:rowId xmlns:a16="http://schemas.microsoft.com/office/drawing/2014/main" val="10001"/>
                  </a:ext>
                </a:extLst>
              </a:tr>
              <a:tr h="1231214">
                <a:tc>
                  <a:txBody>
                    <a:bodyPr/>
                    <a:lstStyle/>
                    <a:p>
                      <a:pPr>
                        <a:lnSpc>
                          <a:spcPct val="115000"/>
                        </a:lnSpc>
                        <a:spcAft>
                          <a:spcPts val="0"/>
                        </a:spcAft>
                      </a:pPr>
                      <a:r>
                        <a:rPr lang="ru-RU" sz="1200" i="1" kern="1200" dirty="0" smtClean="0"/>
                        <a:t>Закон ВО от 15.01.2013 №2966-ОЗ</a:t>
                      </a:r>
                      <a:r>
                        <a:rPr lang="ru-RU" sz="1200" i="1" kern="1200" baseline="0" dirty="0" smtClean="0"/>
                        <a:t> «О наделении органов местного самоуправления отдельными государственными полномочиями по организации мероприятий при осуществлении деятельности по обращению с животными без владельцев»</a:t>
                      </a:r>
                    </a:p>
                    <a:p>
                      <a:pPr>
                        <a:lnSpc>
                          <a:spcPct val="115000"/>
                        </a:lnSpc>
                        <a:spcAft>
                          <a:spcPts val="0"/>
                        </a:spcAft>
                      </a:pPr>
                      <a:r>
                        <a:rPr lang="ru-RU" sz="1200" i="1" kern="1200" dirty="0" smtClean="0"/>
                        <a:t>- </a:t>
                      </a:r>
                      <a:r>
                        <a:rPr lang="ru-RU" sz="1200" i="1" kern="1200" dirty="0"/>
                        <a:t>выполнение полномочий по отлову и содержанию безнадзорных </a:t>
                      </a:r>
                      <a:r>
                        <a:rPr lang="ru-RU" sz="1200" i="1" kern="1200" dirty="0" smtClean="0"/>
                        <a:t>животных (6 животных)</a:t>
                      </a:r>
                      <a:endParaRPr lang="ru-RU" sz="12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244,7</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smtClean="0">
                          <a:latin typeface="Times New Roman" pitchFamily="18" charset="0"/>
                          <a:ea typeface="Times New Roman"/>
                          <a:cs typeface="Times New Roman" pitchFamily="18" charset="0"/>
                        </a:rPr>
                        <a:t>253,7</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smtClean="0">
                          <a:latin typeface="Times New Roman" pitchFamily="18" charset="0"/>
                          <a:ea typeface="Times New Roman"/>
                          <a:cs typeface="Times New Roman" pitchFamily="18" charset="0"/>
                        </a:rPr>
                        <a:t>253,7</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253,7</a:t>
                      </a:r>
                      <a:endParaRPr lang="ru-RU" sz="1600" i="1" dirty="0">
                        <a:latin typeface="Times New Roman" pitchFamily="18" charset="0"/>
                        <a:ea typeface="Times New Roman"/>
                        <a:cs typeface="Times New Roman" pitchFamily="18" charset="0"/>
                      </a:endParaRPr>
                    </a:p>
                  </a:txBody>
                  <a:tcPr marL="87958" marR="87958" marT="43979" marB="43979" anchor="ctr"/>
                </a:tc>
                <a:extLst>
                  <a:ext uri="{0D108BD9-81ED-4DB2-BD59-A6C34878D82A}">
                    <a16:rowId xmlns:a16="http://schemas.microsoft.com/office/drawing/2014/main" val="10002"/>
                  </a:ext>
                </a:extLst>
              </a:tr>
              <a:tr h="1814055">
                <a:tc>
                  <a:txBody>
                    <a:bodyPr/>
                    <a:lstStyle/>
                    <a:p>
                      <a:pPr>
                        <a:lnSpc>
                          <a:spcPct val="115000"/>
                        </a:lnSpc>
                        <a:spcAft>
                          <a:spcPts val="0"/>
                        </a:spcAft>
                      </a:pPr>
                      <a:r>
                        <a:rPr lang="ru-RU" sz="1200" i="1" kern="1200" dirty="0" smtClean="0"/>
                        <a:t>Постановление администрации Кирилловского муниципального района от 26.12.2011</a:t>
                      </a:r>
                      <a:r>
                        <a:rPr lang="ru-RU" sz="1200" i="1" kern="1200" baseline="0" dirty="0" smtClean="0"/>
                        <a:t> №1467 «О материальной поддержке граждан, обучающихся в учреждениях высшего и среднего профессионального образования»</a:t>
                      </a:r>
                    </a:p>
                    <a:p>
                      <a:pPr>
                        <a:lnSpc>
                          <a:spcPct val="115000"/>
                        </a:lnSpc>
                        <a:spcAft>
                          <a:spcPts val="0"/>
                        </a:spcAft>
                      </a:pPr>
                      <a:r>
                        <a:rPr lang="ru-RU" sz="1200" i="1" kern="1200" dirty="0" smtClean="0"/>
                        <a:t>- </a:t>
                      </a:r>
                      <a:r>
                        <a:rPr lang="ru-RU" sz="1200" i="1" kern="1200" dirty="0"/>
                        <a:t>подготовка и переподготовка кадров по </a:t>
                      </a:r>
                      <a:r>
                        <a:rPr lang="ru-RU" sz="1200" i="1" kern="1200" dirty="0" smtClean="0"/>
                        <a:t>«Развитие</a:t>
                      </a:r>
                      <a:r>
                        <a:rPr lang="ru-RU" sz="1200" i="1" kern="1200" baseline="0" dirty="0" smtClean="0"/>
                        <a:t> физической культуры, спорта и молодежной политики в Кирилловском муниципальном районе на 2018-2025 годы</a:t>
                      </a:r>
                      <a:r>
                        <a:rPr lang="ru-RU" sz="1200" i="1" kern="1200" dirty="0" smtClean="0"/>
                        <a:t>» (5 студента </a:t>
                      </a:r>
                      <a:r>
                        <a:rPr lang="ru-RU" sz="1200" i="1" kern="1200" dirty="0"/>
                        <a:t>по </a:t>
                      </a:r>
                      <a:r>
                        <a:rPr lang="ru-RU" sz="1200" i="1" kern="1200" dirty="0" smtClean="0"/>
                        <a:t>2800 </a:t>
                      </a:r>
                      <a:r>
                        <a:rPr lang="ru-RU" sz="1200" i="1" kern="1200" dirty="0"/>
                        <a:t>руб.в месяц)</a:t>
                      </a:r>
                      <a:endParaRPr lang="ru-RU" sz="12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126,0</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224,0</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224,0</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224,0</a:t>
                      </a:r>
                      <a:endParaRPr lang="ru-RU" sz="1600" i="1" dirty="0">
                        <a:latin typeface="Times New Roman" pitchFamily="18" charset="0"/>
                        <a:ea typeface="Times New Roman"/>
                        <a:cs typeface="Times New Roman" pitchFamily="18" charset="0"/>
                      </a:endParaRPr>
                    </a:p>
                  </a:txBody>
                  <a:tcPr marL="87958" marR="87958" marT="43979" marB="43979" anchor="ctr"/>
                </a:tc>
                <a:extLst>
                  <a:ext uri="{0D108BD9-81ED-4DB2-BD59-A6C34878D82A}">
                    <a16:rowId xmlns:a16="http://schemas.microsoft.com/office/drawing/2014/main" val="10003"/>
                  </a:ext>
                </a:extLst>
              </a:tr>
              <a:tr h="1425494">
                <a:tc>
                  <a:txBody>
                    <a:bodyPr/>
                    <a:lstStyle/>
                    <a:p>
                      <a:pPr>
                        <a:lnSpc>
                          <a:spcPct val="115000"/>
                        </a:lnSpc>
                        <a:spcAft>
                          <a:spcPts val="0"/>
                        </a:spcAft>
                      </a:pPr>
                      <a:r>
                        <a:rPr lang="ru-RU" sz="1200" i="1" kern="1200" dirty="0" smtClean="0"/>
                        <a:t>Постановление администрации Кирилловского муниципального района от</a:t>
                      </a:r>
                      <a:r>
                        <a:rPr lang="ru-RU" sz="1200" i="1" kern="1200" baseline="0" dirty="0" smtClean="0"/>
                        <a:t> 28.01.2014 № 82 «О порядке предоставления мер социальной поддержки врачей, среднего медицинского персонала, работающих в БУЗ ВО «Кирилловская</a:t>
                      </a:r>
                      <a:r>
                        <a:rPr lang="en-US" sz="1200" i="1" kern="1200" baseline="0" dirty="0" smtClean="0"/>
                        <a:t> </a:t>
                      </a:r>
                      <a:r>
                        <a:rPr lang="ru-RU" sz="1200" i="1" kern="1200" baseline="0" dirty="0" smtClean="0"/>
                        <a:t>ЦРБ» </a:t>
                      </a:r>
                    </a:p>
                    <a:p>
                      <a:pPr>
                        <a:lnSpc>
                          <a:spcPct val="115000"/>
                        </a:lnSpc>
                        <a:spcAft>
                          <a:spcPts val="0"/>
                        </a:spcAft>
                      </a:pPr>
                      <a:r>
                        <a:rPr lang="ru-RU" sz="1200" i="1" kern="1200" dirty="0" smtClean="0"/>
                        <a:t>- </a:t>
                      </a:r>
                      <a:r>
                        <a:rPr lang="ru-RU" sz="1200" i="1" kern="1200" dirty="0"/>
                        <a:t>оплата за </a:t>
                      </a:r>
                      <a:r>
                        <a:rPr lang="ru-RU" sz="1200" i="1" kern="1200" dirty="0" err="1" smtClean="0"/>
                        <a:t>наим</a:t>
                      </a:r>
                      <a:r>
                        <a:rPr lang="ru-RU" sz="1200" i="1" kern="1200" dirty="0" smtClean="0"/>
                        <a:t> </a:t>
                      </a:r>
                      <a:r>
                        <a:rPr lang="ru-RU" sz="1200" i="1" kern="1200" dirty="0"/>
                        <a:t>жилья для медицинских работников </a:t>
                      </a:r>
                      <a:r>
                        <a:rPr lang="ru-RU" sz="1200" i="1" kern="1200" dirty="0" smtClean="0"/>
                        <a:t>(7 договоров </a:t>
                      </a:r>
                      <a:r>
                        <a:rPr lang="ru-RU" sz="1200" i="1" kern="1200" dirty="0"/>
                        <a:t>по </a:t>
                      </a:r>
                      <a:r>
                        <a:rPr lang="ru-RU" sz="1200" i="1" kern="1200" dirty="0" smtClean="0"/>
                        <a:t>5000 </a:t>
                      </a:r>
                      <a:r>
                        <a:rPr lang="ru-RU" sz="1200" i="1" kern="1200" dirty="0"/>
                        <a:t>руб.в месяц)</a:t>
                      </a:r>
                      <a:endParaRPr lang="ru-RU" sz="12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335,0</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smtClean="0">
                          <a:latin typeface="Times New Roman" pitchFamily="18" charset="0"/>
                          <a:ea typeface="Times New Roman"/>
                          <a:cs typeface="Times New Roman" pitchFamily="18" charset="0"/>
                        </a:rPr>
                        <a:t>420,0</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smtClean="0">
                          <a:latin typeface="Times New Roman" pitchFamily="18" charset="0"/>
                          <a:ea typeface="Times New Roman"/>
                          <a:cs typeface="Times New Roman" pitchFamily="18" charset="0"/>
                        </a:rPr>
                        <a:t>420,0</a:t>
                      </a:r>
                      <a:endParaRPr lang="ru-RU" sz="1600" i="1" dirty="0">
                        <a:latin typeface="Times New Roman" pitchFamily="18" charset="0"/>
                        <a:ea typeface="Times New Roman"/>
                        <a:cs typeface="Times New Roman" pitchFamily="18" charset="0"/>
                      </a:endParaRPr>
                    </a:p>
                  </a:txBody>
                  <a:tcPr marL="87958" marR="87958" marT="43979" marB="43979" anchor="ctr"/>
                </a:tc>
                <a:tc>
                  <a:txBody>
                    <a:bodyPr/>
                    <a:lstStyle/>
                    <a:p>
                      <a:pPr algn="ctr">
                        <a:lnSpc>
                          <a:spcPct val="115000"/>
                        </a:lnSpc>
                        <a:spcAft>
                          <a:spcPts val="0"/>
                        </a:spcAft>
                      </a:pPr>
                      <a:r>
                        <a:rPr lang="ru-RU" sz="1600" i="1" dirty="0" smtClean="0">
                          <a:latin typeface="Times New Roman" pitchFamily="18" charset="0"/>
                          <a:ea typeface="Times New Roman"/>
                          <a:cs typeface="Times New Roman" pitchFamily="18" charset="0"/>
                        </a:rPr>
                        <a:t>420,0</a:t>
                      </a:r>
                      <a:endParaRPr lang="ru-RU" sz="1600" i="1" dirty="0">
                        <a:latin typeface="Times New Roman" pitchFamily="18" charset="0"/>
                        <a:ea typeface="Times New Roman"/>
                        <a:cs typeface="Times New Roman" pitchFamily="18" charset="0"/>
                      </a:endParaRPr>
                    </a:p>
                  </a:txBody>
                  <a:tcPr marL="87958" marR="87958" marT="43979" marB="43979" anchor="ctr"/>
                </a:tc>
                <a:extLst>
                  <a:ext uri="{0D108BD9-81ED-4DB2-BD59-A6C34878D82A}">
                    <a16:rowId xmlns:a16="http://schemas.microsoft.com/office/drawing/2014/main" val="10004"/>
                  </a:ext>
                </a:extLst>
              </a:tr>
            </a:tbl>
          </a:graphicData>
        </a:graphic>
      </p:graphicFrame>
      <p:sp>
        <p:nvSpPr>
          <p:cNvPr id="7" name="Содержимое 6"/>
          <p:cNvSpPr>
            <a:spLocks noGrp="1"/>
          </p:cNvSpPr>
          <p:nvPr>
            <p:ph idx="1"/>
          </p:nvPr>
        </p:nvSpPr>
        <p:spPr>
          <a:xfrm>
            <a:off x="8143900" y="1714488"/>
            <a:ext cx="542900" cy="4364241"/>
          </a:xfrm>
        </p:spPr>
        <p:txBody>
          <a:bodyPr/>
          <a:lstStyle/>
          <a:p>
            <a:pPr>
              <a:buNone/>
            </a:pPr>
            <a:r>
              <a:rPr lang="ru-RU" dirty="0" smtClean="0"/>
              <a:t> </a:t>
            </a:r>
            <a:endParaRPr lang="ru-RU" dirty="0"/>
          </a:p>
        </p:txBody>
      </p:sp>
      <p:pic>
        <p:nvPicPr>
          <p:cNvPr id="2" name="Picture 2" descr="\\Win-server\упрфин\ЧукановаА\Презентации\Рисунки\Здравоохранение\images78.jpg"/>
          <p:cNvPicPr>
            <a:picLocks noChangeAspect="1" noChangeArrowheads="1"/>
          </p:cNvPicPr>
          <p:nvPr/>
        </p:nvPicPr>
        <p:blipFill>
          <a:blip r:embed="rId3" cstate="print"/>
          <a:srcRect/>
          <a:stretch>
            <a:fillRect/>
          </a:stretch>
        </p:blipFill>
        <p:spPr bwMode="auto">
          <a:xfrm>
            <a:off x="0" y="0"/>
            <a:ext cx="3275856" cy="1052736"/>
          </a:xfrm>
          <a:prstGeom prst="rect">
            <a:avLst/>
          </a:prstGeom>
          <a:noFill/>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0" y="1052737"/>
          <a:ext cx="9144000" cy="4049358"/>
        </p:xfrm>
        <a:graphic>
          <a:graphicData uri="http://schemas.openxmlformats.org/drawingml/2006/table">
            <a:tbl>
              <a:tblPr>
                <a:tableStyleId>{3C2FFA5D-87B4-456A-9821-1D502468CF0F}</a:tableStyleId>
              </a:tblPr>
              <a:tblGrid>
                <a:gridCol w="442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tblGrid>
              <a:tr h="786269">
                <a:tc>
                  <a:txBody>
                    <a:bodyPr/>
                    <a:lstStyle/>
                    <a:p>
                      <a:pPr algn="just">
                        <a:spcAft>
                          <a:spcPts val="0"/>
                        </a:spcAft>
                        <a:buFont typeface="Arial" pitchFamily="34" charset="0"/>
                        <a:buChar char="•"/>
                      </a:pPr>
                      <a:endParaRPr lang="ru-RU" sz="1400" b="1" i="1"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b="1" i="1" baseline="0" dirty="0" smtClean="0"/>
                        <a:t>Факт 2022 год</a:t>
                      </a:r>
                      <a:endParaRPr lang="ru-RU" sz="1400" b="1" i="1"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b="1" i="1" dirty="0" smtClean="0"/>
                        <a:t>Прогноз </a:t>
                      </a:r>
                    </a:p>
                    <a:p>
                      <a:pPr algn="ctr">
                        <a:spcAft>
                          <a:spcPts val="0"/>
                        </a:spcAft>
                      </a:pPr>
                      <a:r>
                        <a:rPr lang="ru-RU" sz="1400" b="1" i="1" dirty="0" smtClean="0"/>
                        <a:t>на</a:t>
                      </a:r>
                      <a:r>
                        <a:rPr lang="ru-RU" sz="1400" b="1" i="1" baseline="0" dirty="0" smtClean="0"/>
                        <a:t> 2023 год</a:t>
                      </a:r>
                      <a:endParaRPr lang="ru-RU" sz="1400" b="1" i="1"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b="1" i="1" dirty="0" smtClean="0"/>
                        <a:t>Прогноз </a:t>
                      </a:r>
                    </a:p>
                    <a:p>
                      <a:pPr algn="ctr">
                        <a:spcAft>
                          <a:spcPts val="0"/>
                        </a:spcAft>
                      </a:pPr>
                      <a:r>
                        <a:rPr lang="ru-RU" sz="1400" b="1" i="1" dirty="0" smtClean="0"/>
                        <a:t>на 2024 год</a:t>
                      </a:r>
                      <a:endParaRPr lang="ru-RU" sz="1400" b="1" i="1"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b="1" i="1" dirty="0" smtClean="0"/>
                        <a:t>Прогноз </a:t>
                      </a:r>
                    </a:p>
                    <a:p>
                      <a:pPr algn="ctr">
                        <a:spcAft>
                          <a:spcPts val="0"/>
                        </a:spcAft>
                      </a:pPr>
                      <a:r>
                        <a:rPr lang="ru-RU" sz="1400" b="1" i="1" dirty="0" smtClean="0"/>
                        <a:t>на 2025 год</a:t>
                      </a:r>
                      <a:endParaRPr lang="ru-RU" sz="1400" b="1" i="1"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0"/>
                  </a:ext>
                </a:extLst>
              </a:tr>
              <a:tr h="283276">
                <a:tc>
                  <a:txBody>
                    <a:bodyPr/>
                    <a:lstStyle/>
                    <a:p>
                      <a:pPr algn="just">
                        <a:spcAft>
                          <a:spcPts val="0"/>
                        </a:spcAft>
                        <a:buFont typeface="Arial" pitchFamily="34" charset="0"/>
                        <a:buChar char="•"/>
                      </a:pPr>
                      <a:r>
                        <a:rPr lang="ru-RU" sz="1400" i="1" dirty="0"/>
                        <a:t>Занятость подростков </a:t>
                      </a:r>
                      <a:r>
                        <a:rPr lang="ru-RU" sz="1400" i="1" dirty="0" smtClean="0"/>
                        <a:t> и инвалидов</a:t>
                      </a:r>
                      <a:endParaRPr lang="ru-RU" sz="1400" i="1" dirty="0">
                        <a:latin typeface="Times New Roman" pitchFamily="18" charset="0"/>
                        <a:ea typeface="Times New Roman"/>
                        <a:cs typeface="Times New Roman" pitchFamily="18" charset="0"/>
                      </a:endParaRPr>
                    </a:p>
                  </a:txBody>
                  <a:tcPr marL="68580" marR="68580" marT="0" marB="0" anchor="ctr"/>
                </a:tc>
                <a:tc>
                  <a:txBody>
                    <a:bodyPr/>
                    <a:lstStyle/>
                    <a:p>
                      <a:pPr algn="ctr"/>
                      <a:r>
                        <a:rPr lang="ru-RU" sz="1400" i="1" u="none" dirty="0" smtClean="0">
                          <a:latin typeface="Times New Roman" pitchFamily="18" charset="0"/>
                          <a:cs typeface="Times New Roman" pitchFamily="18" charset="0"/>
                        </a:rPr>
                        <a:t>284,7</a:t>
                      </a:r>
                      <a:endParaRPr lang="ru-RU" sz="1400" i="1" u="none"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449,4</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349,4</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349,4</a:t>
                      </a:r>
                      <a:endParaRPr lang="ru-RU" sz="1400" i="1" u="none"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849827">
                <a:tc>
                  <a:txBody>
                    <a:bodyPr/>
                    <a:lstStyle/>
                    <a:p>
                      <a:pPr algn="just">
                        <a:spcAft>
                          <a:spcPts val="0"/>
                        </a:spcAft>
                        <a:buFont typeface="Arial" pitchFamily="34" charset="0"/>
                        <a:buChar char="•"/>
                      </a:pPr>
                      <a:r>
                        <a:rPr lang="ru-RU" sz="1400" i="1" dirty="0" smtClean="0"/>
                        <a:t> Несвязная поддержка по частичной компенсации</a:t>
                      </a:r>
                      <a:r>
                        <a:rPr lang="ru-RU" sz="1400" i="1" baseline="0" dirty="0" smtClean="0"/>
                        <a:t> затрат предприятиям сельского хозяйства и проведение мероприятий в сфере сельского хозяйства</a:t>
                      </a:r>
                      <a:endParaRPr lang="ru-RU" sz="1400" i="1" dirty="0">
                        <a:latin typeface="Times New Roman" pitchFamily="18" charset="0"/>
                        <a:ea typeface="Times New Roman"/>
                        <a:cs typeface="Times New Roman" pitchFamily="18" charset="0"/>
                      </a:endParaRPr>
                    </a:p>
                  </a:txBody>
                  <a:tcPr marL="68580" marR="68580" marT="0" marB="0" anchor="ctr"/>
                </a:tc>
                <a:tc>
                  <a:txBody>
                    <a:bodyPr/>
                    <a:lstStyle/>
                    <a:p>
                      <a:pPr algn="ctr"/>
                      <a:r>
                        <a:rPr lang="ru-RU" sz="1400" i="1" u="none" dirty="0" smtClean="0">
                          <a:latin typeface="Times New Roman" pitchFamily="18" charset="0"/>
                          <a:cs typeface="Times New Roman" pitchFamily="18" charset="0"/>
                        </a:rPr>
                        <a:t>346,6</a:t>
                      </a:r>
                      <a:endParaRPr lang="ru-RU" sz="1400" i="1" u="none"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390,0</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390,0</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390,0</a:t>
                      </a:r>
                      <a:endParaRPr lang="ru-RU" sz="1400" i="1" u="none"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566551">
                <a:tc>
                  <a:txBody>
                    <a:bodyPr/>
                    <a:lstStyle/>
                    <a:p>
                      <a:pPr>
                        <a:spcAft>
                          <a:spcPts val="0"/>
                        </a:spcAft>
                        <a:buFont typeface="Arial" pitchFamily="34" charset="0"/>
                        <a:buChar char="•"/>
                      </a:pPr>
                      <a:r>
                        <a:rPr lang="ru-RU" sz="1400" i="1" dirty="0"/>
                        <a:t>Возмещение затрат по социально-значимым маршрутам района</a:t>
                      </a:r>
                      <a:endParaRPr lang="ru-RU" sz="1400" i="1" dirty="0">
                        <a:latin typeface="Times New Roman" pitchFamily="18" charset="0"/>
                        <a:ea typeface="Times New Roman"/>
                        <a:cs typeface="Times New Roman" pitchFamily="18" charset="0"/>
                      </a:endParaRPr>
                    </a:p>
                  </a:txBody>
                  <a:tcPr marL="68580" marR="68580" marT="0" marB="0" anchor="ctr"/>
                </a:tc>
                <a:tc>
                  <a:txBody>
                    <a:bodyPr/>
                    <a:lstStyle/>
                    <a:p>
                      <a:pPr algn="ctr"/>
                      <a:r>
                        <a:rPr lang="ru-RU" sz="1400" i="1" u="none" dirty="0" smtClean="0">
                          <a:latin typeface="Times New Roman" pitchFamily="18" charset="0"/>
                          <a:cs typeface="Times New Roman" pitchFamily="18" charset="0"/>
                        </a:rPr>
                        <a:t>2777,7</a:t>
                      </a:r>
                      <a:endParaRPr lang="ru-RU" sz="1400" i="1" u="none"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3605,8</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3615,4</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3635,4</a:t>
                      </a:r>
                      <a:endParaRPr lang="ru-RU" sz="1400" i="1" u="none"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3"/>
                  </a:ext>
                </a:extLst>
              </a:tr>
              <a:tr h="413424">
                <a:tc>
                  <a:txBody>
                    <a:bodyPr/>
                    <a:lstStyle/>
                    <a:p>
                      <a:pPr>
                        <a:spcAft>
                          <a:spcPts val="0"/>
                        </a:spcAft>
                        <a:buFont typeface="Arial" pitchFamily="34" charset="0"/>
                        <a:buChar char="•"/>
                      </a:pPr>
                      <a:r>
                        <a:rPr lang="ru-RU" sz="1400" i="1" dirty="0"/>
                        <a:t>Дорожный фонд Кирилловского муниципального района</a:t>
                      </a:r>
                      <a:endParaRPr lang="ru-RU" sz="1400" i="1" dirty="0">
                        <a:latin typeface="Times New Roman" pitchFamily="18" charset="0"/>
                        <a:ea typeface="Times New Roman"/>
                        <a:cs typeface="Times New Roman" pitchFamily="18" charset="0"/>
                      </a:endParaRPr>
                    </a:p>
                  </a:txBody>
                  <a:tcPr marL="68580" marR="68580" marT="0" marB="0" anchor="ctr"/>
                </a:tc>
                <a:tc>
                  <a:txBody>
                    <a:bodyPr/>
                    <a:lstStyle/>
                    <a:p>
                      <a:pPr algn="ctr"/>
                      <a:r>
                        <a:rPr lang="ru-RU" sz="1400" i="1" u="none" dirty="0" smtClean="0">
                          <a:latin typeface="Times New Roman" pitchFamily="18" charset="0"/>
                          <a:cs typeface="Times New Roman" pitchFamily="18" charset="0"/>
                        </a:rPr>
                        <a:t>25322,7</a:t>
                      </a:r>
                      <a:endParaRPr lang="ru-RU" sz="1400" i="1" u="none" dirty="0">
                        <a:latin typeface="Times New Roman" pitchFamily="18" charset="0"/>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25237,9</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26785,9</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28302,9</a:t>
                      </a:r>
                      <a:endParaRPr lang="ru-RU" sz="1400" i="1" u="none"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4"/>
                  </a:ext>
                </a:extLst>
              </a:tr>
              <a:tr h="1133102">
                <a:tc>
                  <a:txBody>
                    <a:bodyPr/>
                    <a:lstStyle/>
                    <a:p>
                      <a:pPr>
                        <a:spcAft>
                          <a:spcPts val="0"/>
                        </a:spcAft>
                        <a:buFont typeface="Arial" pitchFamily="34" charset="0"/>
                        <a:buChar char="•"/>
                      </a:pPr>
                      <a:r>
                        <a:rPr lang="ru-RU" sz="1400" i="1" dirty="0" smtClean="0"/>
                        <a:t>Содействие развитию торговли, разработка документов  территориального планирования</a:t>
                      </a:r>
                      <a:r>
                        <a:rPr lang="ru-RU" sz="1400" i="1" baseline="0" dirty="0" smtClean="0"/>
                        <a:t>  и </a:t>
                      </a:r>
                      <a:r>
                        <a:rPr lang="ru-RU" sz="1400" i="1" dirty="0" smtClean="0"/>
                        <a:t>градостроительного зонирования,</a:t>
                      </a:r>
                      <a:r>
                        <a:rPr lang="ru-RU" sz="1400" i="1" baseline="0" dirty="0" smtClean="0"/>
                        <a:t> </a:t>
                      </a:r>
                      <a:r>
                        <a:rPr lang="ru-RU" sz="1400" i="1" dirty="0" smtClean="0"/>
                        <a:t>вопросы по</a:t>
                      </a:r>
                      <a:r>
                        <a:rPr lang="ru-RU" sz="1400" i="1" baseline="0" dirty="0" smtClean="0"/>
                        <a:t> землеустройству и землепользованию</a:t>
                      </a:r>
                      <a:endParaRPr lang="ru-RU" sz="1400" i="1" dirty="0">
                        <a:latin typeface="Times New Roman" pitchFamily="18" charset="0"/>
                        <a:ea typeface="Times New Roman"/>
                        <a:cs typeface="Times New Roman" pitchFamily="18" charset="0"/>
                      </a:endParaRPr>
                    </a:p>
                  </a:txBody>
                  <a:tcPr marL="68580" marR="68580" marT="0" marB="0" anchor="ctr"/>
                </a:tc>
                <a:tc>
                  <a:txBody>
                    <a:bodyPr/>
                    <a:lstStyle/>
                    <a:p>
                      <a:pPr algn="ctr"/>
                      <a:r>
                        <a:rPr lang="ru-RU" sz="1400" i="1" u="none" dirty="0" smtClean="0">
                          <a:latin typeface="Times New Roman" pitchFamily="18" charset="0"/>
                          <a:cs typeface="Times New Roman" pitchFamily="18" charset="0"/>
                        </a:rPr>
                        <a:t>1898,6</a:t>
                      </a: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1623,1</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2123,1</a:t>
                      </a:r>
                      <a:endParaRPr lang="ru-RU" sz="1400" i="1" u="none" dirty="0">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ru-RU" sz="1400" i="1" u="none" dirty="0" smtClean="0">
                          <a:latin typeface="Times New Roman" pitchFamily="18" charset="0"/>
                          <a:ea typeface="Times New Roman"/>
                          <a:cs typeface="Times New Roman" pitchFamily="18" charset="0"/>
                        </a:rPr>
                        <a:t>1328,1</a:t>
                      </a:r>
                      <a:endParaRPr lang="ru-RU" sz="1400" i="1" u="none" dirty="0">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3" name="Заголовок 2"/>
          <p:cNvSpPr>
            <a:spLocks noGrp="1"/>
          </p:cNvSpPr>
          <p:nvPr>
            <p:ph type="title"/>
          </p:nvPr>
        </p:nvSpPr>
        <p:spPr>
          <a:xfrm>
            <a:off x="0" y="0"/>
            <a:ext cx="9144000" cy="928694"/>
          </a:xfrm>
        </p:spPr>
        <p:txBody>
          <a:bodyPr>
            <a:noAutofit/>
          </a:bodyPr>
          <a:lstStyle/>
          <a:p>
            <a:pPr algn="ctr"/>
            <a:r>
              <a:rPr lang="ru-RU" sz="2800" i="1" dirty="0" smtClean="0">
                <a:solidFill>
                  <a:srgbClr val="C00000"/>
                </a:solidFill>
              </a:rPr>
              <a:t>Расходы на поддержку отраслей национальной экономики 2022-2025 гг., тыс. руб.</a:t>
            </a:r>
            <a:endParaRPr lang="ru-RU" sz="2800" i="1" dirty="0">
              <a:solidFill>
                <a:srgbClr val="C00000"/>
              </a:solidFill>
            </a:endParaRPr>
          </a:p>
        </p:txBody>
      </p:sp>
      <p:pic>
        <p:nvPicPr>
          <p:cNvPr id="1026" name="Picture 2" descr="G:\huge_9cfc8d8b-2cbe-41ac-b9a5-584205eb1551.jpg"/>
          <p:cNvPicPr>
            <a:picLocks noChangeAspect="1" noChangeArrowheads="1"/>
          </p:cNvPicPr>
          <p:nvPr/>
        </p:nvPicPr>
        <p:blipFill>
          <a:blip r:embed="rId3" cstate="print"/>
          <a:srcRect l="15000" r="18999" b="12000"/>
          <a:stretch>
            <a:fillRect/>
          </a:stretch>
        </p:blipFill>
        <p:spPr bwMode="auto">
          <a:xfrm>
            <a:off x="2357422" y="5286388"/>
            <a:ext cx="2357454" cy="1571612"/>
          </a:xfrm>
          <a:prstGeom prst="rect">
            <a:avLst/>
          </a:prstGeom>
          <a:noFill/>
          <a:effectLst>
            <a:softEdge rad="63500"/>
          </a:effectLst>
        </p:spPr>
      </p:pic>
      <p:pic>
        <p:nvPicPr>
          <p:cNvPr id="1027" name="Picture 3" descr="G:\Az4cT7ZDhRZfAoTu7EbP.jpg"/>
          <p:cNvPicPr>
            <a:picLocks noChangeAspect="1" noChangeArrowheads="1"/>
          </p:cNvPicPr>
          <p:nvPr/>
        </p:nvPicPr>
        <p:blipFill>
          <a:blip r:embed="rId4" cstate="print"/>
          <a:srcRect l="2976" r="32341" b="15788"/>
          <a:stretch>
            <a:fillRect/>
          </a:stretch>
        </p:blipFill>
        <p:spPr bwMode="auto">
          <a:xfrm>
            <a:off x="6929422" y="5286388"/>
            <a:ext cx="2214578" cy="1571612"/>
          </a:xfrm>
          <a:prstGeom prst="rect">
            <a:avLst/>
          </a:prstGeom>
          <a:noFill/>
          <a:effectLst>
            <a:softEdge rad="63500"/>
          </a:effectLst>
        </p:spPr>
      </p:pic>
      <p:pic>
        <p:nvPicPr>
          <p:cNvPr id="7" name="Рисунок 6"/>
          <p:cNvPicPr/>
          <p:nvPr/>
        </p:nvPicPr>
        <p:blipFill>
          <a:blip r:embed="rId5" cstate="print"/>
          <a:srcRect l="18298" t="27786" r="32738" b="31665"/>
          <a:stretch>
            <a:fillRect/>
          </a:stretch>
        </p:blipFill>
        <p:spPr bwMode="auto">
          <a:xfrm>
            <a:off x="12700" y="5286388"/>
            <a:ext cx="2357422" cy="1597012"/>
          </a:xfrm>
          <a:prstGeom prst="rect">
            <a:avLst/>
          </a:prstGeom>
          <a:ln>
            <a:noFill/>
          </a:ln>
          <a:effectLst>
            <a:softEdge rad="112500"/>
          </a:effectLst>
        </p:spPr>
      </p:pic>
      <p:pic>
        <p:nvPicPr>
          <p:cNvPr id="1029" name="Picture 5" descr="G:\11b.jpg"/>
          <p:cNvPicPr>
            <a:picLocks noChangeAspect="1" noChangeArrowheads="1"/>
          </p:cNvPicPr>
          <p:nvPr/>
        </p:nvPicPr>
        <p:blipFill>
          <a:blip r:embed="rId6" cstate="print"/>
          <a:srcRect/>
          <a:stretch>
            <a:fillRect/>
          </a:stretch>
        </p:blipFill>
        <p:spPr bwMode="auto">
          <a:xfrm>
            <a:off x="4714876" y="5286388"/>
            <a:ext cx="2214578" cy="1571612"/>
          </a:xfrm>
          <a:prstGeom prst="rect">
            <a:avLst/>
          </a:prstGeom>
          <a:noFill/>
          <a:effectLst>
            <a:softEdge rad="635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4" presetClass="entr" presetSubtype="0" ac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0.05"/>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fade">
                                      <p:cBhvr>
                                        <p:cTn id="16" dur="500"/>
                                        <p:tgtEl>
                                          <p:spTgt spid="5"/>
                                        </p:tgtEl>
                                      </p:cBhvr>
                                    </p:animEffect>
                                  </p:childTnLst>
                                </p:cTn>
                              </p:par>
                              <p:par>
                                <p:cTn id="17" presetID="54" presetClass="entr" presetSubtype="0" accel="10000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strVal val="#ppt_w*0.05"/>
                                          </p:val>
                                        </p:tav>
                                        <p:tav tm="100000">
                                          <p:val>
                                            <p:strVal val="#ppt_w"/>
                                          </p:val>
                                        </p:tav>
                                      </p:tavLst>
                                    </p:anim>
                                    <p:anim calcmode="lin" valueType="num">
                                      <p:cBhvr>
                                        <p:cTn id="20" dur="500" fill="hold"/>
                                        <p:tgtEl>
                                          <p:spTgt spid="1026"/>
                                        </p:tgtEl>
                                        <p:attrNameLst>
                                          <p:attrName>ppt_h</p:attrName>
                                        </p:attrNameLst>
                                      </p:cBhvr>
                                      <p:tavLst>
                                        <p:tav tm="0">
                                          <p:val>
                                            <p:strVal val="#ppt_h"/>
                                          </p:val>
                                        </p:tav>
                                        <p:tav tm="100000">
                                          <p:val>
                                            <p:strVal val="#ppt_h"/>
                                          </p:val>
                                        </p:tav>
                                      </p:tavLst>
                                    </p:anim>
                                    <p:anim calcmode="lin" valueType="num">
                                      <p:cBhvr>
                                        <p:cTn id="21" dur="500" fill="hold"/>
                                        <p:tgtEl>
                                          <p:spTgt spid="1026"/>
                                        </p:tgtEl>
                                        <p:attrNameLst>
                                          <p:attrName>ppt_x</p:attrName>
                                        </p:attrNameLst>
                                      </p:cBhvr>
                                      <p:tavLst>
                                        <p:tav tm="0">
                                          <p:val>
                                            <p:strVal val="#ppt_x-.2"/>
                                          </p:val>
                                        </p:tav>
                                        <p:tav tm="100000">
                                          <p:val>
                                            <p:strVal val="#ppt_x"/>
                                          </p:val>
                                        </p:tav>
                                      </p:tavLst>
                                    </p:anim>
                                    <p:anim calcmode="lin" valueType="num">
                                      <p:cBhvr>
                                        <p:cTn id="22" dur="500" fill="hold"/>
                                        <p:tgtEl>
                                          <p:spTgt spid="1026"/>
                                        </p:tgtEl>
                                        <p:attrNameLst>
                                          <p:attrName>ppt_y</p:attrName>
                                        </p:attrNameLst>
                                      </p:cBhvr>
                                      <p:tavLst>
                                        <p:tav tm="0">
                                          <p:val>
                                            <p:strVal val="#ppt_y"/>
                                          </p:val>
                                        </p:tav>
                                        <p:tav tm="100000">
                                          <p:val>
                                            <p:strVal val="#ppt_y"/>
                                          </p:val>
                                        </p:tav>
                                      </p:tavLst>
                                    </p:anim>
                                    <p:animEffect transition="in" filter="fade">
                                      <p:cBhvr>
                                        <p:cTn id="23" dur="500"/>
                                        <p:tgtEl>
                                          <p:spTgt spid="1026"/>
                                        </p:tgtEl>
                                      </p:cBhvr>
                                    </p:animEffect>
                                  </p:childTnLst>
                                </p:cTn>
                              </p:par>
                              <p:par>
                                <p:cTn id="24" presetID="54" presetClass="entr" presetSubtype="0" accel="100000"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p:cTn id="26" dur="500" fill="hold"/>
                                        <p:tgtEl>
                                          <p:spTgt spid="1027"/>
                                        </p:tgtEl>
                                        <p:attrNameLst>
                                          <p:attrName>ppt_w</p:attrName>
                                        </p:attrNameLst>
                                      </p:cBhvr>
                                      <p:tavLst>
                                        <p:tav tm="0">
                                          <p:val>
                                            <p:strVal val="#ppt_w*0.05"/>
                                          </p:val>
                                        </p:tav>
                                        <p:tav tm="100000">
                                          <p:val>
                                            <p:strVal val="#ppt_w"/>
                                          </p:val>
                                        </p:tav>
                                      </p:tavLst>
                                    </p:anim>
                                    <p:anim calcmode="lin" valueType="num">
                                      <p:cBhvr>
                                        <p:cTn id="27" dur="500" fill="hold"/>
                                        <p:tgtEl>
                                          <p:spTgt spid="1027"/>
                                        </p:tgtEl>
                                        <p:attrNameLst>
                                          <p:attrName>ppt_h</p:attrName>
                                        </p:attrNameLst>
                                      </p:cBhvr>
                                      <p:tavLst>
                                        <p:tav tm="0">
                                          <p:val>
                                            <p:strVal val="#ppt_h"/>
                                          </p:val>
                                        </p:tav>
                                        <p:tav tm="100000">
                                          <p:val>
                                            <p:strVal val="#ppt_h"/>
                                          </p:val>
                                        </p:tav>
                                      </p:tavLst>
                                    </p:anim>
                                    <p:anim calcmode="lin" valueType="num">
                                      <p:cBhvr>
                                        <p:cTn id="28" dur="500" fill="hold"/>
                                        <p:tgtEl>
                                          <p:spTgt spid="1027"/>
                                        </p:tgtEl>
                                        <p:attrNameLst>
                                          <p:attrName>ppt_x</p:attrName>
                                        </p:attrNameLst>
                                      </p:cBhvr>
                                      <p:tavLst>
                                        <p:tav tm="0">
                                          <p:val>
                                            <p:strVal val="#ppt_x-.2"/>
                                          </p:val>
                                        </p:tav>
                                        <p:tav tm="100000">
                                          <p:val>
                                            <p:strVal val="#ppt_x"/>
                                          </p:val>
                                        </p:tav>
                                      </p:tavLst>
                                    </p:anim>
                                    <p:anim calcmode="lin" valueType="num">
                                      <p:cBhvr>
                                        <p:cTn id="29" dur="500" fill="hold"/>
                                        <p:tgtEl>
                                          <p:spTgt spid="1027"/>
                                        </p:tgtEl>
                                        <p:attrNameLst>
                                          <p:attrName>ppt_y</p:attrName>
                                        </p:attrNameLst>
                                      </p:cBhvr>
                                      <p:tavLst>
                                        <p:tav tm="0">
                                          <p:val>
                                            <p:strVal val="#ppt_y"/>
                                          </p:val>
                                        </p:tav>
                                        <p:tav tm="100000">
                                          <p:val>
                                            <p:strVal val="#ppt_y"/>
                                          </p:val>
                                        </p:tav>
                                      </p:tavLst>
                                    </p:anim>
                                    <p:animEffect transition="in" filter="fade">
                                      <p:cBhvr>
                                        <p:cTn id="30" dur="500"/>
                                        <p:tgtEl>
                                          <p:spTgt spid="1027"/>
                                        </p:tgtEl>
                                      </p:cBhvr>
                                    </p:animEffect>
                                  </p:childTnLst>
                                </p:cTn>
                              </p:par>
                              <p:par>
                                <p:cTn id="31" presetID="54" presetClass="entr" presetSubtype="0" accel="10000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ppt_w*0.05"/>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anim calcmode="lin" valueType="num">
                                      <p:cBhvr>
                                        <p:cTn id="35" dur="500" fill="hold"/>
                                        <p:tgtEl>
                                          <p:spTgt spid="7"/>
                                        </p:tgtEl>
                                        <p:attrNameLst>
                                          <p:attrName>ppt_x</p:attrName>
                                        </p:attrNameLst>
                                      </p:cBhvr>
                                      <p:tavLst>
                                        <p:tav tm="0">
                                          <p:val>
                                            <p:strVal val="#ppt_x-.2"/>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Effect transition="in" filter="fade">
                                      <p:cBhvr>
                                        <p:cTn id="37" dur="500"/>
                                        <p:tgtEl>
                                          <p:spTgt spid="7"/>
                                        </p:tgtEl>
                                      </p:cBhvr>
                                    </p:animEffect>
                                  </p:childTnLst>
                                </p:cTn>
                              </p:par>
                              <p:par>
                                <p:cTn id="38" presetID="54" presetClass="entr" presetSubtype="0" accel="100000"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 calcmode="lin" valueType="num">
                                      <p:cBhvr>
                                        <p:cTn id="40" dur="500" fill="hold"/>
                                        <p:tgtEl>
                                          <p:spTgt spid="1029"/>
                                        </p:tgtEl>
                                        <p:attrNameLst>
                                          <p:attrName>ppt_w</p:attrName>
                                        </p:attrNameLst>
                                      </p:cBhvr>
                                      <p:tavLst>
                                        <p:tav tm="0">
                                          <p:val>
                                            <p:strVal val="#ppt_w*0.05"/>
                                          </p:val>
                                        </p:tav>
                                        <p:tav tm="100000">
                                          <p:val>
                                            <p:strVal val="#ppt_w"/>
                                          </p:val>
                                        </p:tav>
                                      </p:tavLst>
                                    </p:anim>
                                    <p:anim calcmode="lin" valueType="num">
                                      <p:cBhvr>
                                        <p:cTn id="41" dur="500" fill="hold"/>
                                        <p:tgtEl>
                                          <p:spTgt spid="1029"/>
                                        </p:tgtEl>
                                        <p:attrNameLst>
                                          <p:attrName>ppt_h</p:attrName>
                                        </p:attrNameLst>
                                      </p:cBhvr>
                                      <p:tavLst>
                                        <p:tav tm="0">
                                          <p:val>
                                            <p:strVal val="#ppt_h"/>
                                          </p:val>
                                        </p:tav>
                                        <p:tav tm="100000">
                                          <p:val>
                                            <p:strVal val="#ppt_h"/>
                                          </p:val>
                                        </p:tav>
                                      </p:tavLst>
                                    </p:anim>
                                    <p:anim calcmode="lin" valueType="num">
                                      <p:cBhvr>
                                        <p:cTn id="42" dur="500" fill="hold"/>
                                        <p:tgtEl>
                                          <p:spTgt spid="1029"/>
                                        </p:tgtEl>
                                        <p:attrNameLst>
                                          <p:attrName>ppt_x</p:attrName>
                                        </p:attrNameLst>
                                      </p:cBhvr>
                                      <p:tavLst>
                                        <p:tav tm="0">
                                          <p:val>
                                            <p:strVal val="#ppt_x-.2"/>
                                          </p:val>
                                        </p:tav>
                                        <p:tav tm="100000">
                                          <p:val>
                                            <p:strVal val="#ppt_x"/>
                                          </p:val>
                                        </p:tav>
                                      </p:tavLst>
                                    </p:anim>
                                    <p:anim calcmode="lin" valueType="num">
                                      <p:cBhvr>
                                        <p:cTn id="43" dur="500" fill="hold"/>
                                        <p:tgtEl>
                                          <p:spTgt spid="1029"/>
                                        </p:tgtEl>
                                        <p:attrNameLst>
                                          <p:attrName>ppt_y</p:attrName>
                                        </p:attrNameLst>
                                      </p:cBhvr>
                                      <p:tavLst>
                                        <p:tav tm="0">
                                          <p:val>
                                            <p:strVal val="#ppt_y"/>
                                          </p:val>
                                        </p:tav>
                                        <p:tav tm="100000">
                                          <p:val>
                                            <p:strVal val="#ppt_y"/>
                                          </p:val>
                                        </p:tav>
                                      </p:tavLst>
                                    </p:anim>
                                    <p:animEffect transition="in" filter="fade">
                                      <p:cBhvr>
                                        <p:cTn id="4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196752"/>
          </a:xfrm>
        </p:spPr>
        <p:txBody>
          <a:bodyPr>
            <a:noAutofit/>
          </a:bodyPr>
          <a:lstStyle/>
          <a:p>
            <a:pPr algn="ctr"/>
            <a:r>
              <a:rPr lang="ru-RU" sz="2800" i="1" dirty="0" smtClean="0">
                <a:solidFill>
                  <a:srgbClr val="C00000"/>
                </a:solidFill>
                <a:effectLst/>
              </a:rPr>
              <a:t>Дорожный фонд Кирилловского муниципального района 2022-2025 гг., тыс.руб.</a:t>
            </a:r>
            <a:endParaRPr lang="ru-RU" sz="2800" i="1" dirty="0">
              <a:solidFill>
                <a:srgbClr val="C00000"/>
              </a:solidFill>
              <a:effectLst/>
            </a:endParaRPr>
          </a:p>
        </p:txBody>
      </p:sp>
      <p:sp>
        <p:nvSpPr>
          <p:cNvPr id="5" name="Скругленный прямоугольник 4"/>
          <p:cNvSpPr/>
          <p:nvPr/>
        </p:nvSpPr>
        <p:spPr>
          <a:xfrm>
            <a:off x="285688" y="1340768"/>
            <a:ext cx="8572592" cy="1516728"/>
          </a:xfrm>
          <a:prstGeom prst="roundRect">
            <a:avLst>
              <a:gd name="adj" fmla="val 28121"/>
            </a:avLst>
          </a:prstGeom>
          <a:gradFill>
            <a:gsLst>
              <a:gs pos="0">
                <a:schemeClr val="accent1">
                  <a:lumMod val="60000"/>
                  <a:lumOff val="40000"/>
                </a:schemeClr>
              </a:gs>
              <a:gs pos="30000">
                <a:schemeClr val="accent3">
                  <a:tint val="61000"/>
                  <a:satMod val="200000"/>
                </a:schemeClr>
              </a:gs>
              <a:gs pos="45000">
                <a:schemeClr val="accent3">
                  <a:tint val="66000"/>
                  <a:satMod val="200000"/>
                </a:schemeClr>
              </a:gs>
              <a:gs pos="55000">
                <a:schemeClr val="accent3">
                  <a:tint val="66000"/>
                  <a:satMod val="200000"/>
                </a:schemeClr>
              </a:gs>
              <a:gs pos="73000">
                <a:schemeClr val="accent3">
                  <a:tint val="61000"/>
                  <a:satMod val="200000"/>
                </a:schemeClr>
              </a:gs>
              <a:gs pos="100000">
                <a:schemeClr val="accent3">
                  <a:tint val="45000"/>
                  <a:satMod val="20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ru-RU" sz="200" b="1" i="1" dirty="0" smtClean="0"/>
          </a:p>
          <a:p>
            <a:pPr>
              <a:lnSpc>
                <a:spcPct val="150000"/>
              </a:lnSpc>
            </a:pPr>
            <a:endParaRPr lang="ru-RU" sz="200" b="1" i="1" dirty="0" smtClean="0"/>
          </a:p>
          <a:p>
            <a:pPr>
              <a:lnSpc>
                <a:spcPct val="150000"/>
              </a:lnSpc>
            </a:pPr>
            <a:endParaRPr lang="ru-RU" sz="200" b="1" i="1" dirty="0" smtClean="0"/>
          </a:p>
          <a:p>
            <a:pPr>
              <a:lnSpc>
                <a:spcPct val="150000"/>
              </a:lnSpc>
            </a:pPr>
            <a:endParaRPr lang="ru-RU" sz="200" b="1" i="1" dirty="0" smtClean="0"/>
          </a:p>
          <a:p>
            <a:r>
              <a:rPr lang="ru-RU" sz="1600" b="1" i="1" dirty="0" smtClean="0">
                <a:latin typeface="Times New Roman" pitchFamily="18" charset="0"/>
                <a:cs typeface="Times New Roman" pitchFamily="18" charset="0"/>
              </a:rPr>
              <a:t>Сформирован за счет поступления средств</a:t>
            </a:r>
            <a:r>
              <a:rPr lang="ru-RU" sz="1600"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2022 г.        2023 г.        2024 г.         2025 г</a:t>
            </a:r>
            <a:r>
              <a:rPr lang="ru-RU" sz="1600" i="1" dirty="0" smtClean="0">
                <a:latin typeface="Times New Roman" pitchFamily="18" charset="0"/>
                <a:cs typeface="Times New Roman" pitchFamily="18" charset="0"/>
              </a:rPr>
              <a:t>.               </a:t>
            </a:r>
          </a:p>
          <a:p>
            <a:r>
              <a:rPr lang="ru-RU" sz="1600" i="1" dirty="0" smtClean="0">
                <a:latin typeface="Times New Roman" pitchFamily="18" charset="0"/>
                <a:cs typeface="Times New Roman" pitchFamily="18" charset="0"/>
              </a:rPr>
              <a:t>-от уплаты акцизов на ГСМ в сумме                     26499,7     24437,0        25985,0       27502,0</a:t>
            </a:r>
          </a:p>
          <a:p>
            <a:r>
              <a:rPr lang="ru-RU" sz="1600" i="1" dirty="0" smtClean="0">
                <a:latin typeface="Times New Roman" pitchFamily="18" charset="0"/>
                <a:cs typeface="Times New Roman" pitchFamily="18" charset="0"/>
              </a:rPr>
              <a:t>-субсидии из областного бюджета в сумме             766,2        800,9            800,9            800,9</a:t>
            </a:r>
          </a:p>
          <a:p>
            <a:r>
              <a:rPr lang="ru-RU" sz="1600" b="1" i="1" smtClean="0">
                <a:solidFill>
                  <a:schemeClr val="tx1"/>
                </a:solidFill>
                <a:latin typeface="Times New Roman" pitchFamily="18" charset="0"/>
                <a:cs typeface="Times New Roman" pitchFamily="18" charset="0"/>
              </a:rPr>
              <a:t>ИТОГО </a:t>
            </a:r>
            <a:r>
              <a:rPr lang="ru-RU" sz="1600" b="1" i="1" dirty="0" smtClean="0">
                <a:solidFill>
                  <a:schemeClr val="tx1"/>
                </a:solidFill>
                <a:latin typeface="Times New Roman" pitchFamily="18" charset="0"/>
                <a:cs typeface="Times New Roman" pitchFamily="18" charset="0"/>
              </a:rPr>
              <a:t>	</a:t>
            </a:r>
            <a:r>
              <a:rPr lang="ru-RU" sz="1600" b="1" i="1" smtClean="0">
                <a:solidFill>
                  <a:schemeClr val="tx1"/>
                </a:solidFill>
                <a:latin typeface="Times New Roman" pitchFamily="18" charset="0"/>
                <a:cs typeface="Times New Roman" pitchFamily="18" charset="0"/>
              </a:rPr>
              <a:t>	                                                 27265,9      </a:t>
            </a:r>
            <a:r>
              <a:rPr lang="ru-RU" sz="1600" b="1" i="1" dirty="0" smtClean="0">
                <a:solidFill>
                  <a:schemeClr val="tx1"/>
                </a:solidFill>
                <a:latin typeface="Times New Roman" pitchFamily="18" charset="0"/>
                <a:cs typeface="Times New Roman" pitchFamily="18" charset="0"/>
              </a:rPr>
              <a:t>25237,9        26785,9     28302,9</a:t>
            </a:r>
            <a:endParaRPr lang="ru-RU" b="1" dirty="0">
              <a:solidFill>
                <a:schemeClr val="tx1"/>
              </a:solidFill>
            </a:endParaRPr>
          </a:p>
        </p:txBody>
      </p:sp>
      <p:sp>
        <p:nvSpPr>
          <p:cNvPr id="7" name="Скругленный прямоугольник 6"/>
          <p:cNvSpPr/>
          <p:nvPr/>
        </p:nvSpPr>
        <p:spPr>
          <a:xfrm>
            <a:off x="214282" y="3645024"/>
            <a:ext cx="2214578" cy="2998686"/>
          </a:xfrm>
          <a:prstGeom prst="roundRect">
            <a:avLst>
              <a:gd name="adj" fmla="val 28121"/>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b="1" i="1" dirty="0" smtClean="0">
                <a:latin typeface="Times New Roman" pitchFamily="18" charset="0"/>
                <a:cs typeface="Times New Roman" pitchFamily="18" charset="0"/>
              </a:rPr>
              <a:t>Капитальный ремонт и ремонт автомобильных дорог общего пользования  и искусственных сооружений</a:t>
            </a:r>
          </a:p>
          <a:p>
            <a:pPr algn="ctr"/>
            <a:endParaRPr lang="ru-RU" sz="1600" b="1" i="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2023 г. –13518,2</a:t>
            </a:r>
          </a:p>
          <a:p>
            <a:pPr algn="ctr"/>
            <a:r>
              <a:rPr lang="ru-RU" sz="1600" b="1" i="1" dirty="0" smtClean="0">
                <a:latin typeface="Times New Roman" pitchFamily="18" charset="0"/>
                <a:cs typeface="Times New Roman" pitchFamily="18" charset="0"/>
              </a:rPr>
              <a:t>2024 г. – 14434,5</a:t>
            </a:r>
          </a:p>
          <a:p>
            <a:pPr algn="ctr"/>
            <a:r>
              <a:rPr lang="ru-RU" sz="1600" b="1" i="1" dirty="0" smtClean="0">
                <a:latin typeface="Times New Roman" pitchFamily="18" charset="0"/>
                <a:cs typeface="Times New Roman" pitchFamily="18" charset="0"/>
              </a:rPr>
              <a:t>2025 г. – 16565,0</a:t>
            </a:r>
          </a:p>
          <a:p>
            <a:pPr algn="ctr"/>
            <a:endParaRPr lang="ru-RU" sz="1100" b="1" i="1" dirty="0">
              <a:latin typeface="Times New Roman" pitchFamily="18" charset="0"/>
              <a:cs typeface="Times New Roman" pitchFamily="18" charset="0"/>
            </a:endParaRPr>
          </a:p>
        </p:txBody>
      </p:sp>
      <p:pic>
        <p:nvPicPr>
          <p:cNvPr id="2051" name="Picture 3" descr="G:\223.jpeg"/>
          <p:cNvPicPr>
            <a:picLocks noChangeAspect="1" noChangeArrowheads="1"/>
          </p:cNvPicPr>
          <p:nvPr/>
        </p:nvPicPr>
        <p:blipFill>
          <a:blip r:embed="rId3" cstate="print"/>
          <a:srcRect/>
          <a:stretch>
            <a:fillRect/>
          </a:stretch>
        </p:blipFill>
        <p:spPr bwMode="auto">
          <a:xfrm>
            <a:off x="2428860" y="3286124"/>
            <a:ext cx="2214578" cy="3571876"/>
          </a:xfrm>
          <a:prstGeom prst="rect">
            <a:avLst/>
          </a:prstGeom>
          <a:noFill/>
          <a:effectLst>
            <a:softEdge rad="63500"/>
          </a:effectLst>
        </p:spPr>
      </p:pic>
      <p:sp>
        <p:nvSpPr>
          <p:cNvPr id="11" name="Скругленный прямоугольник 10"/>
          <p:cNvSpPr/>
          <p:nvPr/>
        </p:nvSpPr>
        <p:spPr>
          <a:xfrm>
            <a:off x="6876256" y="3356992"/>
            <a:ext cx="2071702" cy="3142702"/>
          </a:xfrm>
          <a:prstGeom prst="roundRect">
            <a:avLst>
              <a:gd name="adj" fmla="val 28121"/>
            </a:avLst>
          </a:prstGeom>
          <a:solidFill>
            <a:schemeClr val="accent1">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b="1" i="1" dirty="0" smtClean="0">
                <a:latin typeface="Times New Roman" pitchFamily="18" charset="0"/>
                <a:cs typeface="Times New Roman" pitchFamily="18" charset="0"/>
              </a:rPr>
              <a:t>Содержание дорог и искусственных сооружений</a:t>
            </a:r>
          </a:p>
          <a:p>
            <a:pPr algn="ctr"/>
            <a:endParaRPr lang="ru-RU" sz="1600" b="1" i="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2023 г. – 11719,7</a:t>
            </a:r>
          </a:p>
          <a:p>
            <a:pPr algn="ctr"/>
            <a:r>
              <a:rPr lang="ru-RU" sz="1600" b="1" i="1" dirty="0" smtClean="0">
                <a:latin typeface="Times New Roman" pitchFamily="18" charset="0"/>
                <a:cs typeface="Times New Roman" pitchFamily="18" charset="0"/>
              </a:rPr>
              <a:t>2024 г. – 12351,4</a:t>
            </a:r>
          </a:p>
          <a:p>
            <a:pPr algn="ctr"/>
            <a:r>
              <a:rPr lang="ru-RU" sz="1600" b="1" i="1" dirty="0" smtClean="0">
                <a:latin typeface="Times New Roman" pitchFamily="18" charset="0"/>
                <a:cs typeface="Times New Roman" pitchFamily="18" charset="0"/>
              </a:rPr>
              <a:t>2025 г. – 11737,9</a:t>
            </a:r>
          </a:p>
          <a:p>
            <a:pPr algn="ctr"/>
            <a:endParaRPr lang="ru-RU" sz="1200" b="1" i="1" dirty="0"/>
          </a:p>
        </p:txBody>
      </p:sp>
      <p:pic>
        <p:nvPicPr>
          <p:cNvPr id="2055" name="Picture 7" descr="G:\333.jpeg"/>
          <p:cNvPicPr>
            <a:picLocks noChangeAspect="1" noChangeArrowheads="1"/>
          </p:cNvPicPr>
          <p:nvPr/>
        </p:nvPicPr>
        <p:blipFill>
          <a:blip r:embed="rId4" cstate="print"/>
          <a:srcRect/>
          <a:stretch>
            <a:fillRect/>
          </a:stretch>
        </p:blipFill>
        <p:spPr bwMode="auto">
          <a:xfrm>
            <a:off x="4716016" y="3286124"/>
            <a:ext cx="2160240" cy="3571876"/>
          </a:xfrm>
          <a:prstGeom prst="rect">
            <a:avLst/>
          </a:prstGeom>
          <a:noFill/>
          <a:effectLst>
            <a:softEdge rad="63500"/>
          </a:effectLst>
        </p:spPr>
      </p:pic>
      <p:cxnSp>
        <p:nvCxnSpPr>
          <p:cNvPr id="23" name="Прямая со стрелкой 22"/>
          <p:cNvCxnSpPr>
            <a:endCxn id="7" idx="0"/>
          </p:cNvCxnSpPr>
          <p:nvPr/>
        </p:nvCxnSpPr>
        <p:spPr>
          <a:xfrm flipH="1">
            <a:off x="1321571" y="2852936"/>
            <a:ext cx="1090189" cy="7920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9" name="Прямая со стрелкой 28"/>
          <p:cNvCxnSpPr/>
          <p:nvPr/>
        </p:nvCxnSpPr>
        <p:spPr>
          <a:xfrm>
            <a:off x="7164288" y="2924944"/>
            <a:ext cx="1089049"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4" presetClass="entr" presetSubtype="0" ac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par>
                          <p:cTn id="21" fill="hold">
                            <p:stCondLst>
                              <p:cond delay="1500"/>
                            </p:stCondLst>
                            <p:childTnLst>
                              <p:par>
                                <p:cTn id="22" presetID="24"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to="" calcmode="lin" valueType="num">
                                      <p:cBhvr>
                                        <p:cTn id="24" dur="1" fill="hold"/>
                                        <p:tgtEl>
                                          <p:spTgt spid="23"/>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par>
                                <p:cTn id="28" presetID="54" presetClass="entr" presetSubtype="0" accel="10000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strVal val="#ppt_w*0.05"/>
                                          </p:val>
                                        </p:tav>
                                        <p:tav tm="100000">
                                          <p:val>
                                            <p:strVal val="#ppt_w"/>
                                          </p:val>
                                        </p:tav>
                                      </p:tavLst>
                                    </p:anim>
                                    <p:anim calcmode="lin" valueType="num">
                                      <p:cBhvr>
                                        <p:cTn id="31" dur="500" fill="hold"/>
                                        <p:tgtEl>
                                          <p:spTgt spid="2051"/>
                                        </p:tgtEl>
                                        <p:attrNameLst>
                                          <p:attrName>ppt_h</p:attrName>
                                        </p:attrNameLst>
                                      </p:cBhvr>
                                      <p:tavLst>
                                        <p:tav tm="0">
                                          <p:val>
                                            <p:strVal val="#ppt_h"/>
                                          </p:val>
                                        </p:tav>
                                        <p:tav tm="100000">
                                          <p:val>
                                            <p:strVal val="#ppt_h"/>
                                          </p:val>
                                        </p:tav>
                                      </p:tavLst>
                                    </p:anim>
                                    <p:anim calcmode="lin" valueType="num">
                                      <p:cBhvr>
                                        <p:cTn id="32" dur="500" fill="hold"/>
                                        <p:tgtEl>
                                          <p:spTgt spid="2051"/>
                                        </p:tgtEl>
                                        <p:attrNameLst>
                                          <p:attrName>ppt_x</p:attrName>
                                        </p:attrNameLst>
                                      </p:cBhvr>
                                      <p:tavLst>
                                        <p:tav tm="0">
                                          <p:val>
                                            <p:strVal val="#ppt_x-.2"/>
                                          </p:val>
                                        </p:tav>
                                        <p:tav tm="100000">
                                          <p:val>
                                            <p:strVal val="#ppt_x"/>
                                          </p:val>
                                        </p:tav>
                                      </p:tavLst>
                                    </p:anim>
                                    <p:anim calcmode="lin" valueType="num">
                                      <p:cBhvr>
                                        <p:cTn id="33" dur="500" fill="hold"/>
                                        <p:tgtEl>
                                          <p:spTgt spid="2051"/>
                                        </p:tgtEl>
                                        <p:attrNameLst>
                                          <p:attrName>ppt_y</p:attrName>
                                        </p:attrNameLst>
                                      </p:cBhvr>
                                      <p:tavLst>
                                        <p:tav tm="0">
                                          <p:val>
                                            <p:strVal val="#ppt_y"/>
                                          </p:val>
                                        </p:tav>
                                        <p:tav tm="100000">
                                          <p:val>
                                            <p:strVal val="#ppt_y"/>
                                          </p:val>
                                        </p:tav>
                                      </p:tavLst>
                                    </p:anim>
                                    <p:animEffect transition="in" filter="fade">
                                      <p:cBhvr>
                                        <p:cTn id="34" dur="500"/>
                                        <p:tgtEl>
                                          <p:spTgt spid="2051"/>
                                        </p:tgtEl>
                                      </p:cBhvr>
                                    </p:animEffect>
                                  </p:childTnLst>
                                </p:cTn>
                              </p:par>
                            </p:childTnLst>
                          </p:cTn>
                        </p:par>
                        <p:par>
                          <p:cTn id="35" fill="hold">
                            <p:stCondLst>
                              <p:cond delay="2000"/>
                            </p:stCondLst>
                            <p:childTnLst>
                              <p:par>
                                <p:cTn id="36" presetID="24" presetClass="entr" presetSubtype="0"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to="" calcmode="lin" valueType="num">
                                      <p:cBhvr>
                                        <p:cTn id="38" dur="1" fill="hold"/>
                                        <p:tgtEl>
                                          <p:spTgt spid="29"/>
                                        </p:tgtEl>
                                        <p:attrNameLst>
                                          <p:attrName/>
                                        </p:attrNameLst>
                                      </p:cBhvr>
                                    </p:anim>
                                  </p:childTnLst>
                                </p:cTn>
                              </p:par>
                              <p:par>
                                <p:cTn id="39" presetID="54" presetClass="entr" presetSubtype="0" accel="10000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05"/>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 calcmode="lin" valueType="num">
                                      <p:cBhvr>
                                        <p:cTn id="43" dur="500" fill="hold"/>
                                        <p:tgtEl>
                                          <p:spTgt spid="11"/>
                                        </p:tgtEl>
                                        <p:attrNameLst>
                                          <p:attrName>ppt_x</p:attrName>
                                        </p:attrNameLst>
                                      </p:cBhvr>
                                      <p:tavLst>
                                        <p:tav tm="0">
                                          <p:val>
                                            <p:strVal val="#ppt_x-.2"/>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animEffect transition="in" filter="fade">
                                      <p:cBhvr>
                                        <p:cTn id="45" dur="500"/>
                                        <p:tgtEl>
                                          <p:spTgt spid="11"/>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2055"/>
                                        </p:tgtEl>
                                        <p:attrNameLst>
                                          <p:attrName>style.visibility</p:attrName>
                                        </p:attrNameLst>
                                      </p:cBhvr>
                                      <p:to>
                                        <p:strVal val="visible"/>
                                      </p:to>
                                    </p:set>
                                    <p:anim calcmode="lin" valueType="num">
                                      <p:cBhvr>
                                        <p:cTn id="48" dur="500" fill="hold"/>
                                        <p:tgtEl>
                                          <p:spTgt spid="2055"/>
                                        </p:tgtEl>
                                        <p:attrNameLst>
                                          <p:attrName>ppt_w</p:attrName>
                                        </p:attrNameLst>
                                      </p:cBhvr>
                                      <p:tavLst>
                                        <p:tav tm="0">
                                          <p:val>
                                            <p:strVal val="#ppt_w*0.05"/>
                                          </p:val>
                                        </p:tav>
                                        <p:tav tm="100000">
                                          <p:val>
                                            <p:strVal val="#ppt_w"/>
                                          </p:val>
                                        </p:tav>
                                      </p:tavLst>
                                    </p:anim>
                                    <p:anim calcmode="lin" valueType="num">
                                      <p:cBhvr>
                                        <p:cTn id="49" dur="500" fill="hold"/>
                                        <p:tgtEl>
                                          <p:spTgt spid="2055"/>
                                        </p:tgtEl>
                                        <p:attrNameLst>
                                          <p:attrName>ppt_h</p:attrName>
                                        </p:attrNameLst>
                                      </p:cBhvr>
                                      <p:tavLst>
                                        <p:tav tm="0">
                                          <p:val>
                                            <p:strVal val="#ppt_h"/>
                                          </p:val>
                                        </p:tav>
                                        <p:tav tm="100000">
                                          <p:val>
                                            <p:strVal val="#ppt_h"/>
                                          </p:val>
                                        </p:tav>
                                      </p:tavLst>
                                    </p:anim>
                                    <p:anim calcmode="lin" valueType="num">
                                      <p:cBhvr>
                                        <p:cTn id="50" dur="500" fill="hold"/>
                                        <p:tgtEl>
                                          <p:spTgt spid="2055"/>
                                        </p:tgtEl>
                                        <p:attrNameLst>
                                          <p:attrName>ppt_x</p:attrName>
                                        </p:attrNameLst>
                                      </p:cBhvr>
                                      <p:tavLst>
                                        <p:tav tm="0">
                                          <p:val>
                                            <p:strVal val="#ppt_x-.2"/>
                                          </p:val>
                                        </p:tav>
                                        <p:tav tm="100000">
                                          <p:val>
                                            <p:strVal val="#ppt_x"/>
                                          </p:val>
                                        </p:tav>
                                      </p:tavLst>
                                    </p:anim>
                                    <p:anim calcmode="lin" valueType="num">
                                      <p:cBhvr>
                                        <p:cTn id="51" dur="500" fill="hold"/>
                                        <p:tgtEl>
                                          <p:spTgt spid="2055"/>
                                        </p:tgtEl>
                                        <p:attrNameLst>
                                          <p:attrName>ppt_y</p:attrName>
                                        </p:attrNameLst>
                                      </p:cBhvr>
                                      <p:tavLst>
                                        <p:tav tm="0">
                                          <p:val>
                                            <p:strVal val="#ppt_y"/>
                                          </p:val>
                                        </p:tav>
                                        <p:tav tm="100000">
                                          <p:val>
                                            <p:strVal val="#ppt_y"/>
                                          </p:val>
                                        </p:tav>
                                      </p:tavLst>
                                    </p:anim>
                                    <p:animEffect transition="in" filter="fade">
                                      <p:cBhvr>
                                        <p:cTn id="52"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5" grpId="0" animBg="1"/>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285884"/>
          </a:xfrm>
        </p:spPr>
        <p:txBody>
          <a:bodyPr>
            <a:normAutofit fontScale="90000"/>
          </a:bodyPr>
          <a:lstStyle/>
          <a:p>
            <a:r>
              <a:rPr lang="ru-RU"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Основа для формирования проекта районного бюджета</a:t>
            </a:r>
            <a:endParaRPr lang="ru-RU"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214282" y="1500174"/>
            <a:ext cx="8715436" cy="5143536"/>
          </a:xfrm>
        </p:spPr>
        <p:txBody>
          <a:bodyPr>
            <a:normAutofit/>
          </a:bodyPr>
          <a:lstStyle/>
          <a:p>
            <a:pPr>
              <a:buNone/>
            </a:pPr>
            <a:endParaRPr lang="ru-RU" sz="2000" dirty="0" smtClean="0">
              <a:solidFill>
                <a:srgbClr val="002060"/>
              </a:solidFill>
            </a:endParaRPr>
          </a:p>
          <a:p>
            <a:pPr>
              <a:buNone/>
            </a:pPr>
            <a:r>
              <a:rPr lang="ru-RU" sz="2000" dirty="0" smtClean="0">
                <a:solidFill>
                  <a:srgbClr val="002060"/>
                </a:solidFill>
              </a:rPr>
              <a:t>1. Основные направления бюджетной, налоговой и долговой политики Кирилловского муниципального района на 2023 год и плановый период 2024 и 2025 годов, утвержденные постановлением администрации Кирилловского муниципального района от 08.11.2022 № 797.</a:t>
            </a:r>
          </a:p>
          <a:p>
            <a:pPr>
              <a:buNone/>
            </a:pPr>
            <a:r>
              <a:rPr lang="ru-RU" sz="2000" dirty="0" smtClean="0">
                <a:solidFill>
                  <a:srgbClr val="002060"/>
                </a:solidFill>
              </a:rPr>
              <a:t>2. Послание Президента Российской Федерации Федеральному Собранию. </a:t>
            </a:r>
          </a:p>
          <a:p>
            <a:pPr>
              <a:buNone/>
            </a:pPr>
            <a:r>
              <a:rPr lang="ru-RU" sz="2000" dirty="0" smtClean="0">
                <a:solidFill>
                  <a:srgbClr val="002060"/>
                </a:solidFill>
              </a:rPr>
              <a:t>3. Указы Президента Российской Федерации, направленные на решение неотложных проблем социально-экономического развития страны.</a:t>
            </a:r>
          </a:p>
          <a:p>
            <a:pPr>
              <a:buNone/>
            </a:pPr>
            <a:r>
              <a:rPr lang="ru-RU" sz="2000" dirty="0" smtClean="0">
                <a:solidFill>
                  <a:srgbClr val="002060"/>
                </a:solidFill>
              </a:rPr>
              <a:t>4. Прогноз социально-экономического развития Кирилловского муниципального района на среднесрочный период 2023 – 2025 годов.</a:t>
            </a:r>
            <a:endParaRPr lang="ru-RU" sz="20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53000">
              <a:schemeClr val="accent5">
                <a:lumMod val="20000"/>
                <a:lumOff val="80000"/>
              </a:schemeClr>
            </a:gs>
            <a:gs pos="83000">
              <a:schemeClr val="bg1">
                <a:lumMod val="85000"/>
              </a:schemeClr>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682" y="0"/>
            <a:ext cx="8015318" cy="1196752"/>
          </a:xfrm>
        </p:spPr>
        <p:txBody>
          <a:bodyPr>
            <a:normAutofit fontScale="90000"/>
          </a:bodyPr>
          <a:lstStyle/>
          <a:p>
            <a:r>
              <a:rPr lang="ru-RU" i="1" dirty="0" smtClean="0">
                <a:solidFill>
                  <a:srgbClr val="00B050"/>
                </a:solidFill>
                <a:effectLst/>
              </a:rPr>
              <a:t>Жилищно-коммунальное хозяйство, тыс. руб.</a:t>
            </a:r>
            <a:endParaRPr lang="ru-RU" i="1" dirty="0">
              <a:solidFill>
                <a:srgbClr val="00B050"/>
              </a:solidFill>
              <a:effectLst/>
            </a:endParaRPr>
          </a:p>
        </p:txBody>
      </p:sp>
      <p:graphicFrame>
        <p:nvGraphicFramePr>
          <p:cNvPr id="4" name="Таблица 3"/>
          <p:cNvGraphicFramePr>
            <a:graphicFrameLocks noGrp="1"/>
          </p:cNvGraphicFramePr>
          <p:nvPr/>
        </p:nvGraphicFramePr>
        <p:xfrm>
          <a:off x="0" y="1714488"/>
          <a:ext cx="9108000" cy="5056811"/>
        </p:xfrm>
        <a:graphic>
          <a:graphicData uri="http://schemas.openxmlformats.org/drawingml/2006/table">
            <a:tbl>
              <a:tblPr>
                <a:tableStyleId>{00A15C55-8517-42AA-B614-E9B94910E393}</a:tableStyleId>
              </a:tblPr>
              <a:tblGrid>
                <a:gridCol w="4068000">
                  <a:extLst>
                    <a:ext uri="{9D8B030D-6E8A-4147-A177-3AD203B41FA5}">
                      <a16:colId xmlns:a16="http://schemas.microsoft.com/office/drawing/2014/main" val="20000"/>
                    </a:ext>
                  </a:extLst>
                </a:gridCol>
                <a:gridCol w="1260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260000">
                  <a:extLst>
                    <a:ext uri="{9D8B030D-6E8A-4147-A177-3AD203B41FA5}">
                      <a16:colId xmlns:a16="http://schemas.microsoft.com/office/drawing/2014/main" val="20004"/>
                    </a:ext>
                  </a:extLst>
                </a:gridCol>
              </a:tblGrid>
              <a:tr h="350208">
                <a:tc>
                  <a:txBody>
                    <a:bodyPr/>
                    <a:lstStyle/>
                    <a:p>
                      <a:pPr algn="ctr">
                        <a:lnSpc>
                          <a:spcPct val="115000"/>
                        </a:lnSpc>
                        <a:spcAft>
                          <a:spcPts val="0"/>
                        </a:spcAft>
                      </a:pPr>
                      <a:r>
                        <a:rPr lang="ru-RU" sz="1400" b="1" i="1" dirty="0" smtClean="0">
                          <a:latin typeface="Trebuchet MS" pitchFamily="34" charset="0"/>
                        </a:rPr>
                        <a:t>Наименование</a:t>
                      </a:r>
                      <a:endParaRPr lang="ru-RU" sz="1400" b="1"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400" b="1" i="1" dirty="0" smtClean="0">
                          <a:latin typeface="Trebuchet MS" pitchFamily="34" charset="0"/>
                        </a:rPr>
                        <a:t>2022 год</a:t>
                      </a:r>
                      <a:endParaRPr lang="ru-RU" sz="1400" b="1"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400" b="1" i="1" dirty="0" smtClean="0">
                          <a:latin typeface="Trebuchet MS" pitchFamily="34" charset="0"/>
                        </a:rPr>
                        <a:t>2023 </a:t>
                      </a:r>
                      <a:r>
                        <a:rPr lang="ru-RU" sz="1400" b="1" i="1" dirty="0">
                          <a:latin typeface="Trebuchet MS" pitchFamily="34" charset="0"/>
                        </a:rPr>
                        <a:t>год</a:t>
                      </a:r>
                      <a:endParaRPr lang="ru-RU" sz="1400" b="1"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400" b="1" i="1" dirty="0" smtClean="0">
                          <a:latin typeface="Trebuchet MS" pitchFamily="34" charset="0"/>
                        </a:rPr>
                        <a:t>2024 </a:t>
                      </a:r>
                      <a:r>
                        <a:rPr lang="ru-RU" sz="1400" b="1" i="1" dirty="0">
                          <a:latin typeface="Trebuchet MS" pitchFamily="34" charset="0"/>
                        </a:rPr>
                        <a:t>год</a:t>
                      </a:r>
                      <a:endParaRPr lang="ru-RU" sz="1400" b="1"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400" b="1" i="1" dirty="0" smtClean="0">
                          <a:latin typeface="Trebuchet MS" pitchFamily="34" charset="0"/>
                        </a:rPr>
                        <a:t>2025 </a:t>
                      </a:r>
                      <a:r>
                        <a:rPr lang="ru-RU" sz="1400" b="1" i="1" dirty="0">
                          <a:latin typeface="Trebuchet MS" pitchFamily="34" charset="0"/>
                        </a:rPr>
                        <a:t>год</a:t>
                      </a:r>
                      <a:endParaRPr lang="ru-RU" sz="1400" b="1" i="1" dirty="0">
                        <a:latin typeface="Trebuchet MS" pitchFamily="34" charset="0"/>
                        <a:ea typeface="Calibri"/>
                        <a:cs typeface="Times New Roman"/>
                      </a:endParaRPr>
                    </a:p>
                  </a:txBody>
                  <a:tcPr marL="56795" marR="56795" marT="0" marB="0" anchor="ctr"/>
                </a:tc>
                <a:extLst>
                  <a:ext uri="{0D108BD9-81ED-4DB2-BD59-A6C34878D82A}">
                    <a16:rowId xmlns:a16="http://schemas.microsoft.com/office/drawing/2014/main" val="10000"/>
                  </a:ext>
                </a:extLst>
              </a:tr>
              <a:tr h="695385">
                <a:tc>
                  <a:txBody>
                    <a:bodyPr/>
                    <a:lstStyle/>
                    <a:p>
                      <a:pPr>
                        <a:lnSpc>
                          <a:spcPct val="115000"/>
                        </a:lnSpc>
                        <a:spcAft>
                          <a:spcPts val="0"/>
                        </a:spcAft>
                      </a:pPr>
                      <a:r>
                        <a:rPr lang="ru-RU" sz="1400" i="1" dirty="0" smtClean="0">
                          <a:latin typeface="Trebuchet MS" pitchFamily="34" charset="0"/>
                        </a:rPr>
                        <a:t>-переселение граждан из аварийного</a:t>
                      </a:r>
                      <a:r>
                        <a:rPr lang="ru-RU" sz="1400" i="1" baseline="0" dirty="0" smtClean="0">
                          <a:latin typeface="Trebuchet MS" pitchFamily="34" charset="0"/>
                        </a:rPr>
                        <a:t> жилфонда</a:t>
                      </a:r>
                      <a:endParaRPr lang="ru-RU" sz="14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60446,7</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776760,4</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16172,1</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0</a:t>
                      </a:r>
                      <a:endParaRPr lang="ru-RU" sz="1600" i="1" dirty="0">
                        <a:latin typeface="Trebuchet MS" pitchFamily="34" charset="0"/>
                        <a:ea typeface="Calibri"/>
                        <a:cs typeface="Times New Roman"/>
                      </a:endParaRPr>
                    </a:p>
                  </a:txBody>
                  <a:tcPr marL="56795" marR="56795" marT="0" marB="0" anchor="ctr"/>
                </a:tc>
                <a:extLst>
                  <a:ext uri="{0D108BD9-81ED-4DB2-BD59-A6C34878D82A}">
                    <a16:rowId xmlns:a16="http://schemas.microsoft.com/office/drawing/2014/main" val="10001"/>
                  </a:ext>
                </a:extLst>
              </a:tr>
              <a:tr h="746852">
                <a:tc>
                  <a:txBody>
                    <a:bodyPr/>
                    <a:lstStyle/>
                    <a:p>
                      <a:pPr>
                        <a:lnSpc>
                          <a:spcPct val="115000"/>
                        </a:lnSpc>
                        <a:spcAft>
                          <a:spcPts val="0"/>
                        </a:spcAft>
                        <a:buFontTx/>
                        <a:buChar char="-"/>
                      </a:pPr>
                      <a:r>
                        <a:rPr lang="ru-RU" sz="1400" i="1" dirty="0" smtClean="0">
                          <a:latin typeface="Trebuchet MS" pitchFamily="34" charset="0"/>
                        </a:rPr>
                        <a:t>Капитальный ремонт и реконструкция о</a:t>
                      </a:r>
                      <a:r>
                        <a:rPr lang="ru-RU" sz="1400" i="1" baseline="0" dirty="0" smtClean="0">
                          <a:latin typeface="Trebuchet MS" pitchFamily="34" charset="0"/>
                        </a:rPr>
                        <a:t>чистных сооружений в с. Талицы (в т.ч. ПСД и </a:t>
                      </a:r>
                      <a:r>
                        <a:rPr lang="ru-RU" sz="1400" i="1" baseline="0" dirty="0" err="1" smtClean="0">
                          <a:latin typeface="Trebuchet MS" pitchFamily="34" charset="0"/>
                        </a:rPr>
                        <a:t>техзадание</a:t>
                      </a:r>
                      <a:r>
                        <a:rPr lang="ru-RU" sz="1400" i="1" baseline="0" dirty="0" smtClean="0">
                          <a:latin typeface="Trebuchet MS" pitchFamily="34" charset="0"/>
                        </a:rPr>
                        <a:t>)</a:t>
                      </a:r>
                    </a:p>
                    <a:p>
                      <a:pPr>
                        <a:lnSpc>
                          <a:spcPct val="115000"/>
                        </a:lnSpc>
                        <a:spcAft>
                          <a:spcPts val="0"/>
                        </a:spcAft>
                        <a:buFontTx/>
                        <a:buChar char="-"/>
                      </a:pPr>
                      <a:endParaRPr lang="ru-RU" sz="14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78016,8</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0</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0</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0</a:t>
                      </a:r>
                      <a:endParaRPr lang="ru-RU" sz="1600" i="1" dirty="0">
                        <a:latin typeface="Trebuchet MS" pitchFamily="34" charset="0"/>
                        <a:ea typeface="Calibri"/>
                        <a:cs typeface="Times New Roman"/>
                      </a:endParaRPr>
                    </a:p>
                  </a:txBody>
                  <a:tcPr marL="56795" marR="56795" marT="0" marB="0" anchor="ctr"/>
                </a:tc>
                <a:extLst>
                  <a:ext uri="{0D108BD9-81ED-4DB2-BD59-A6C34878D82A}">
                    <a16:rowId xmlns:a16="http://schemas.microsoft.com/office/drawing/2014/main" val="10002"/>
                  </a:ext>
                </a:extLst>
              </a:tr>
              <a:tr h="636447">
                <a:tc>
                  <a:txBody>
                    <a:bodyPr/>
                    <a:lstStyle/>
                    <a:p>
                      <a:pPr>
                        <a:lnSpc>
                          <a:spcPct val="115000"/>
                        </a:lnSpc>
                        <a:spcAft>
                          <a:spcPts val="0"/>
                        </a:spcAft>
                      </a:pPr>
                      <a:r>
                        <a:rPr lang="ru-RU" sz="1400" i="1" dirty="0">
                          <a:latin typeface="Trebuchet MS" pitchFamily="34" charset="0"/>
                        </a:rPr>
                        <a:t>-уплата взносов на капитальный ремонт муниципального жилищного фонда</a:t>
                      </a:r>
                      <a:endParaRPr lang="ru-RU" sz="14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354,8</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341,1</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341,1</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341,1</a:t>
                      </a:r>
                      <a:endParaRPr lang="ru-RU" sz="1600" i="1" dirty="0">
                        <a:latin typeface="Trebuchet MS" pitchFamily="34" charset="0"/>
                        <a:ea typeface="Calibri"/>
                        <a:cs typeface="Times New Roman"/>
                      </a:endParaRPr>
                    </a:p>
                  </a:txBody>
                  <a:tcPr marL="56795" marR="56795" marT="0" marB="0" anchor="ctr"/>
                </a:tc>
                <a:extLst>
                  <a:ext uri="{0D108BD9-81ED-4DB2-BD59-A6C34878D82A}">
                    <a16:rowId xmlns:a16="http://schemas.microsoft.com/office/drawing/2014/main" val="10003"/>
                  </a:ext>
                </a:extLst>
              </a:tr>
              <a:tr h="79638">
                <a:tc>
                  <a:txBody>
                    <a:bodyPr/>
                    <a:lstStyle/>
                    <a:p>
                      <a:pPr>
                        <a:lnSpc>
                          <a:spcPct val="115000"/>
                        </a:lnSpc>
                        <a:spcAft>
                          <a:spcPts val="0"/>
                        </a:spcAft>
                      </a:pPr>
                      <a:endParaRPr lang="ru-RU" sz="1400" i="1" dirty="0">
                        <a:latin typeface="Trebuchet MS" pitchFamily="34" charset="0"/>
                        <a:ea typeface="Calibri"/>
                        <a:cs typeface="Times New Roman" pitchFamily="18" charset="0"/>
                      </a:endParaRPr>
                    </a:p>
                  </a:txBody>
                  <a:tcPr marL="56795" marR="56795" marT="0" marB="0" anchor="ctr"/>
                </a:tc>
                <a:tc>
                  <a:txBody>
                    <a:bodyPr/>
                    <a:lstStyle/>
                    <a:p>
                      <a:pPr algn="ctr">
                        <a:lnSpc>
                          <a:spcPct val="115000"/>
                        </a:lnSpc>
                        <a:spcAft>
                          <a:spcPts val="0"/>
                        </a:spcAft>
                      </a:pP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endParaRPr lang="ru-RU" sz="1600" i="1" dirty="0">
                        <a:latin typeface="Trebuchet MS" pitchFamily="34" charset="0"/>
                        <a:ea typeface="Calibri"/>
                        <a:cs typeface="Times New Roman" pitchFamily="18" charset="0"/>
                      </a:endParaRPr>
                    </a:p>
                  </a:txBody>
                  <a:tcPr marL="56795" marR="56795" marT="0" marB="0" anchor="ctr"/>
                </a:tc>
                <a:tc>
                  <a:txBody>
                    <a:bodyPr/>
                    <a:lstStyle/>
                    <a:p>
                      <a:pPr algn="ctr">
                        <a:lnSpc>
                          <a:spcPct val="115000"/>
                        </a:lnSpc>
                        <a:spcAft>
                          <a:spcPts val="0"/>
                        </a:spcAft>
                      </a:pPr>
                      <a:endParaRPr lang="ru-RU" sz="1600" i="1" dirty="0">
                        <a:latin typeface="Trebuchet MS" pitchFamily="34" charset="0"/>
                        <a:ea typeface="Calibri"/>
                        <a:cs typeface="Times New Roman" pitchFamily="18" charset="0"/>
                      </a:endParaRPr>
                    </a:p>
                  </a:txBody>
                  <a:tcPr marL="56795" marR="56795" marT="0" marB="0" anchor="ctr"/>
                </a:tc>
                <a:tc>
                  <a:txBody>
                    <a:bodyPr/>
                    <a:lstStyle/>
                    <a:p>
                      <a:pPr algn="ctr">
                        <a:lnSpc>
                          <a:spcPct val="115000"/>
                        </a:lnSpc>
                        <a:spcAft>
                          <a:spcPts val="0"/>
                        </a:spcAft>
                      </a:pPr>
                      <a:endParaRPr lang="ru-RU" sz="1600" i="1" dirty="0">
                        <a:latin typeface="Trebuchet MS" pitchFamily="34" charset="0"/>
                        <a:ea typeface="Calibri"/>
                        <a:cs typeface="Times New Roman" pitchFamily="18" charset="0"/>
                      </a:endParaRPr>
                    </a:p>
                  </a:txBody>
                  <a:tcPr marL="56795" marR="56795" marT="0" marB="0" anchor="ctr"/>
                </a:tc>
                <a:extLst>
                  <a:ext uri="{0D108BD9-81ED-4DB2-BD59-A6C34878D82A}">
                    <a16:rowId xmlns:a16="http://schemas.microsoft.com/office/drawing/2014/main" val="10004"/>
                  </a:ext>
                </a:extLst>
              </a:tr>
              <a:tr h="1447223">
                <a:tc>
                  <a:txBody>
                    <a:bodyPr/>
                    <a:lstStyle/>
                    <a:p>
                      <a:pPr>
                        <a:lnSpc>
                          <a:spcPct val="115000"/>
                        </a:lnSpc>
                        <a:spcAft>
                          <a:spcPts val="0"/>
                        </a:spcAft>
                      </a:pPr>
                      <a:r>
                        <a:rPr lang="ru-RU" sz="1400" i="1" dirty="0" smtClean="0">
                          <a:latin typeface="Trebuchet MS" pitchFamily="34" charset="0"/>
                        </a:rPr>
                        <a:t>-благоустройство</a:t>
                      </a:r>
                      <a:r>
                        <a:rPr lang="ru-RU" sz="1400" i="1" baseline="0" dirty="0" smtClean="0">
                          <a:latin typeface="Trebuchet MS" pitchFamily="34" charset="0"/>
                        </a:rPr>
                        <a:t> населенных пунктов в рамках реализации государственной программы «Формирование современной городской среды на 2018-2025 г.г.»</a:t>
                      </a:r>
                      <a:endParaRPr lang="ru-RU" sz="14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1613,1</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pitchFamily="18" charset="0"/>
                        </a:rPr>
                        <a:t>3978,1</a:t>
                      </a:r>
                      <a:endParaRPr lang="ru-RU" sz="1600" i="1" dirty="0">
                        <a:latin typeface="Trebuchet MS" pitchFamily="34" charset="0"/>
                        <a:ea typeface="Calibri"/>
                        <a:cs typeface="Times New Roman" pitchFamily="18" charset="0"/>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pitchFamily="18" charset="0"/>
                        </a:rPr>
                        <a:t>1937,4</a:t>
                      </a:r>
                      <a:endParaRPr lang="ru-RU" sz="1600" i="1" dirty="0">
                        <a:latin typeface="Trebuchet MS" pitchFamily="34" charset="0"/>
                        <a:ea typeface="Calibri"/>
                        <a:cs typeface="Times New Roman" pitchFamily="18" charset="0"/>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pitchFamily="18" charset="0"/>
                        </a:rPr>
                        <a:t>181,0</a:t>
                      </a:r>
                      <a:endParaRPr lang="ru-RU" sz="1600" i="1" dirty="0">
                        <a:latin typeface="Trebuchet MS" pitchFamily="34" charset="0"/>
                        <a:ea typeface="Calibri"/>
                        <a:cs typeface="Times New Roman" pitchFamily="18" charset="0"/>
                      </a:endParaRPr>
                    </a:p>
                  </a:txBody>
                  <a:tcPr marL="56795" marR="56795" marT="0" marB="0" anchor="ctr"/>
                </a:tc>
                <a:extLst>
                  <a:ext uri="{0D108BD9-81ED-4DB2-BD59-A6C34878D82A}">
                    <a16:rowId xmlns:a16="http://schemas.microsoft.com/office/drawing/2014/main" val="10005"/>
                  </a:ext>
                </a:extLst>
              </a:tr>
              <a:tr h="350208">
                <a:tc>
                  <a:txBody>
                    <a:bodyPr/>
                    <a:lstStyle/>
                    <a:p>
                      <a:pPr>
                        <a:lnSpc>
                          <a:spcPct val="115000"/>
                        </a:lnSpc>
                        <a:spcAft>
                          <a:spcPts val="0"/>
                        </a:spcAft>
                      </a:pPr>
                      <a:r>
                        <a:rPr lang="ru-RU" sz="1400" i="1" dirty="0">
                          <a:latin typeface="Trebuchet MS" pitchFamily="34" charset="0"/>
                        </a:rPr>
                        <a:t>-прочие </a:t>
                      </a:r>
                      <a:r>
                        <a:rPr lang="ru-RU" sz="1400" i="1" dirty="0" smtClean="0">
                          <a:latin typeface="Trebuchet MS" pitchFamily="34" charset="0"/>
                        </a:rPr>
                        <a:t>расходы</a:t>
                      </a:r>
                      <a:endParaRPr lang="ru-RU" sz="14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1366,6</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1392,5</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560,0</a:t>
                      </a:r>
                      <a:endParaRPr lang="ru-RU" sz="1600" i="1" dirty="0">
                        <a:latin typeface="Trebuchet MS" pitchFamily="34" charset="0"/>
                        <a:ea typeface="Calibri"/>
                        <a:cs typeface="Times New Roman"/>
                      </a:endParaRPr>
                    </a:p>
                  </a:txBody>
                  <a:tcPr marL="56795" marR="56795" marT="0" marB="0" anchor="ctr"/>
                </a:tc>
                <a:tc>
                  <a:txBody>
                    <a:bodyPr/>
                    <a:lstStyle/>
                    <a:p>
                      <a:pPr algn="ctr">
                        <a:lnSpc>
                          <a:spcPct val="115000"/>
                        </a:lnSpc>
                        <a:spcAft>
                          <a:spcPts val="0"/>
                        </a:spcAft>
                      </a:pPr>
                      <a:r>
                        <a:rPr lang="ru-RU" sz="1600" i="1" dirty="0" smtClean="0">
                          <a:latin typeface="Trebuchet MS" pitchFamily="34" charset="0"/>
                          <a:ea typeface="Calibri"/>
                          <a:cs typeface="Times New Roman"/>
                        </a:rPr>
                        <a:t>1010,0</a:t>
                      </a:r>
                      <a:endParaRPr lang="ru-RU" sz="1600" i="1" dirty="0">
                        <a:latin typeface="Trebuchet MS" pitchFamily="34" charset="0"/>
                        <a:ea typeface="Calibri"/>
                        <a:cs typeface="Times New Roman"/>
                      </a:endParaRPr>
                    </a:p>
                  </a:txBody>
                  <a:tcPr marL="56795" marR="56795" marT="0" marB="0" anchor="ctr"/>
                </a:tc>
                <a:extLst>
                  <a:ext uri="{0D108BD9-81ED-4DB2-BD59-A6C34878D82A}">
                    <a16:rowId xmlns:a16="http://schemas.microsoft.com/office/drawing/2014/main" val="10006"/>
                  </a:ext>
                </a:extLst>
              </a:tr>
              <a:tr h="293754">
                <a:tc>
                  <a:txBody>
                    <a:bodyPr/>
                    <a:lstStyle/>
                    <a:p>
                      <a:pPr>
                        <a:lnSpc>
                          <a:spcPct val="115000"/>
                        </a:lnSpc>
                        <a:spcAft>
                          <a:spcPts val="0"/>
                        </a:spcAft>
                      </a:pPr>
                      <a:r>
                        <a:rPr lang="ru-RU" sz="1800" b="1" i="1" dirty="0"/>
                        <a:t>ИТОГО</a:t>
                      </a:r>
                      <a:endParaRPr lang="ru-RU" sz="1800" b="1" i="1" dirty="0">
                        <a:latin typeface="Calibri" pitchFamily="34" charset="0"/>
                        <a:ea typeface="Calibri"/>
                        <a:cs typeface="Times New Roman"/>
                      </a:endParaRPr>
                    </a:p>
                  </a:txBody>
                  <a:tcPr marL="56795" marR="56795" marT="0" marB="0" anchor="ctr"/>
                </a:tc>
                <a:tc>
                  <a:txBody>
                    <a:bodyPr/>
                    <a:lstStyle/>
                    <a:p>
                      <a:pPr algn="ctr">
                        <a:lnSpc>
                          <a:spcPct val="115000"/>
                        </a:lnSpc>
                        <a:spcAft>
                          <a:spcPts val="0"/>
                        </a:spcAft>
                      </a:pPr>
                      <a:r>
                        <a:rPr lang="ru-RU" sz="1800" b="1" i="1" dirty="0" smtClean="0">
                          <a:latin typeface="Times New Roman" pitchFamily="18" charset="0"/>
                          <a:ea typeface="Calibri"/>
                          <a:cs typeface="Times New Roman" pitchFamily="18" charset="0"/>
                        </a:rPr>
                        <a:t>141798,0</a:t>
                      </a:r>
                      <a:endParaRPr lang="ru-RU" sz="1800" b="1" i="1" dirty="0">
                        <a:latin typeface="Times New Roman" pitchFamily="18" charset="0"/>
                        <a:ea typeface="Calibri"/>
                        <a:cs typeface="Times New Roman" pitchFamily="18" charset="0"/>
                      </a:endParaRPr>
                    </a:p>
                  </a:txBody>
                  <a:tcPr marL="56795" marR="56795" marT="0" marB="0" anchor="ctr"/>
                </a:tc>
                <a:tc>
                  <a:txBody>
                    <a:bodyPr/>
                    <a:lstStyle/>
                    <a:p>
                      <a:pPr algn="ctr">
                        <a:lnSpc>
                          <a:spcPct val="115000"/>
                        </a:lnSpc>
                        <a:spcAft>
                          <a:spcPts val="0"/>
                        </a:spcAft>
                      </a:pPr>
                      <a:r>
                        <a:rPr lang="ru-RU" sz="1800" b="1" i="1" dirty="0" smtClean="0">
                          <a:latin typeface="Times New Roman" pitchFamily="18" charset="0"/>
                          <a:ea typeface="Calibri"/>
                          <a:cs typeface="Times New Roman" pitchFamily="18" charset="0"/>
                        </a:rPr>
                        <a:t>782472,1</a:t>
                      </a:r>
                      <a:endParaRPr lang="ru-RU" sz="1800" b="1" i="1" dirty="0">
                        <a:latin typeface="Times New Roman" pitchFamily="18" charset="0"/>
                        <a:ea typeface="Calibri"/>
                        <a:cs typeface="Times New Roman" pitchFamily="18" charset="0"/>
                      </a:endParaRPr>
                    </a:p>
                  </a:txBody>
                  <a:tcPr marL="56795" marR="56795" marT="0" marB="0" anchor="ctr"/>
                </a:tc>
                <a:tc>
                  <a:txBody>
                    <a:bodyPr/>
                    <a:lstStyle/>
                    <a:p>
                      <a:pPr algn="ctr">
                        <a:lnSpc>
                          <a:spcPct val="115000"/>
                        </a:lnSpc>
                        <a:spcAft>
                          <a:spcPts val="0"/>
                        </a:spcAft>
                      </a:pPr>
                      <a:r>
                        <a:rPr lang="ru-RU" sz="1800" b="1" i="1" dirty="0" smtClean="0">
                          <a:latin typeface="Times New Roman" pitchFamily="18" charset="0"/>
                          <a:ea typeface="Calibri"/>
                          <a:cs typeface="Times New Roman" pitchFamily="18" charset="0"/>
                        </a:rPr>
                        <a:t>19010,6</a:t>
                      </a:r>
                      <a:endParaRPr lang="ru-RU" sz="1800" b="1" i="1" dirty="0">
                        <a:latin typeface="Times New Roman" pitchFamily="18" charset="0"/>
                        <a:ea typeface="Calibri"/>
                        <a:cs typeface="Times New Roman" pitchFamily="18" charset="0"/>
                      </a:endParaRPr>
                    </a:p>
                  </a:txBody>
                  <a:tcPr marL="56795" marR="56795" marT="0" marB="0" anchor="ctr"/>
                </a:tc>
                <a:tc>
                  <a:txBody>
                    <a:bodyPr/>
                    <a:lstStyle/>
                    <a:p>
                      <a:pPr algn="ctr">
                        <a:lnSpc>
                          <a:spcPct val="115000"/>
                        </a:lnSpc>
                        <a:spcAft>
                          <a:spcPts val="0"/>
                        </a:spcAft>
                      </a:pPr>
                      <a:r>
                        <a:rPr lang="ru-RU" sz="1800" b="1" i="1" dirty="0" smtClean="0">
                          <a:latin typeface="Times New Roman" pitchFamily="18" charset="0"/>
                          <a:ea typeface="Calibri"/>
                          <a:cs typeface="Times New Roman" pitchFamily="18" charset="0"/>
                        </a:rPr>
                        <a:t>1532,1</a:t>
                      </a:r>
                      <a:endParaRPr lang="ru-RU" sz="1800" b="1" i="1" dirty="0">
                        <a:latin typeface="Times New Roman" pitchFamily="18" charset="0"/>
                        <a:ea typeface="Calibri"/>
                        <a:cs typeface="Times New Roman" pitchFamily="18" charset="0"/>
                      </a:endParaRPr>
                    </a:p>
                  </a:txBody>
                  <a:tcPr marL="56795" marR="56795" marT="0" marB="0" anchor="ctr"/>
                </a:tc>
                <a:extLst>
                  <a:ext uri="{0D108BD9-81ED-4DB2-BD59-A6C34878D82A}">
                    <a16:rowId xmlns:a16="http://schemas.microsoft.com/office/drawing/2014/main" val="10007"/>
                  </a:ext>
                </a:extLst>
              </a:tr>
            </a:tbl>
          </a:graphicData>
        </a:graphic>
      </p:graphicFrame>
      <p:sp>
        <p:nvSpPr>
          <p:cNvPr id="5" name="TextBox 4"/>
          <p:cNvSpPr txBox="1"/>
          <p:nvPr/>
        </p:nvSpPr>
        <p:spPr>
          <a:xfrm>
            <a:off x="357158" y="1214422"/>
            <a:ext cx="8501122" cy="369332"/>
          </a:xfrm>
          <a:prstGeom prst="rect">
            <a:avLst/>
          </a:prstGeom>
          <a:noFill/>
        </p:spPr>
        <p:txBody>
          <a:bodyPr wrap="square" rtlCol="0">
            <a:spAutoFit/>
          </a:bodyPr>
          <a:lstStyle/>
          <a:p>
            <a:pPr algn="ctr"/>
            <a:r>
              <a:rPr lang="ru-RU" i="1" dirty="0" smtClean="0"/>
              <a:t>Мероприятия в сфере жилищно-коммунального хозяйства на 2022-2025 гг.</a:t>
            </a:r>
            <a:endParaRPr lang="ru-RU" i="1" dirty="0"/>
          </a:p>
        </p:txBody>
      </p:sp>
      <p:pic>
        <p:nvPicPr>
          <p:cNvPr id="1026" name="Picture 2" descr="C:\Documents and Settings\Владелец\Рабочий стол\ФОТО стройка 2016\2020\depositphotos_92463718-stock-illustration-hands-holding-drops-of-water.jpg"/>
          <p:cNvPicPr>
            <a:picLocks noChangeAspect="1" noChangeArrowheads="1"/>
          </p:cNvPicPr>
          <p:nvPr/>
        </p:nvPicPr>
        <p:blipFill>
          <a:blip r:embed="rId3" cstate="print"/>
          <a:srcRect/>
          <a:stretch>
            <a:fillRect/>
          </a:stretch>
        </p:blipFill>
        <p:spPr bwMode="auto">
          <a:xfrm>
            <a:off x="0" y="0"/>
            <a:ext cx="1714480" cy="12001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2852"/>
            <a:ext cx="8334098" cy="1000108"/>
          </a:xfrm>
        </p:spPr>
        <p:txBody>
          <a:bodyPr>
            <a:noAutofit/>
          </a:bodyPr>
          <a:lstStyle/>
          <a:p>
            <a:r>
              <a:rPr lang="ru-RU" sz="3200" i="1" dirty="0" smtClean="0">
                <a:solidFill>
                  <a:srgbClr val="C00000"/>
                </a:solidFill>
                <a:effectLst/>
              </a:rPr>
              <a:t>Расходы по отрасли «Социальная политика» на 2022-2025 гг., тыс. руб.</a:t>
            </a:r>
            <a:endParaRPr lang="ru-RU" sz="3200" i="1" dirty="0">
              <a:solidFill>
                <a:srgbClr val="C00000"/>
              </a:solidFill>
              <a:effectLst/>
            </a:endParaRPr>
          </a:p>
        </p:txBody>
      </p:sp>
      <p:graphicFrame>
        <p:nvGraphicFramePr>
          <p:cNvPr id="5" name="Схема 4"/>
          <p:cNvGraphicFramePr/>
          <p:nvPr/>
        </p:nvGraphicFramePr>
        <p:xfrm>
          <a:off x="2285984" y="1142984"/>
          <a:ext cx="6858016"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4282" y="1857364"/>
            <a:ext cx="2571768" cy="2462213"/>
          </a:xfrm>
          <a:prstGeom prst="rect">
            <a:avLst/>
          </a:prstGeom>
          <a:noFill/>
        </p:spPr>
        <p:txBody>
          <a:bodyPr wrap="square" rtlCol="0">
            <a:spAutoFit/>
          </a:bodyPr>
          <a:lstStyle/>
          <a:p>
            <a:pPr algn="ctr"/>
            <a:r>
              <a:rPr lang="ru-RU" i="1" dirty="0" smtClean="0"/>
              <a:t>2022 г. – 11488,1</a:t>
            </a:r>
          </a:p>
          <a:p>
            <a:pPr algn="ctr"/>
            <a:r>
              <a:rPr lang="ru-RU" i="1" dirty="0" smtClean="0"/>
              <a:t>2023 г. – 9126,9</a:t>
            </a:r>
          </a:p>
          <a:p>
            <a:pPr algn="ctr"/>
            <a:r>
              <a:rPr lang="ru-RU" i="1" dirty="0" smtClean="0"/>
              <a:t>2024 г. – 12622,5</a:t>
            </a:r>
          </a:p>
          <a:p>
            <a:pPr algn="ctr"/>
            <a:r>
              <a:rPr lang="ru-RU" i="1" dirty="0" smtClean="0"/>
              <a:t>2025 г. – 9149,8</a:t>
            </a:r>
          </a:p>
          <a:p>
            <a:pPr algn="ctr"/>
            <a:endParaRPr lang="ru-RU" i="1" dirty="0" smtClean="0"/>
          </a:p>
          <a:p>
            <a:pPr algn="ctr"/>
            <a:endParaRPr lang="ru-RU" sz="1600" i="1" dirty="0" smtClean="0"/>
          </a:p>
          <a:p>
            <a:pPr algn="ctr"/>
            <a:endParaRPr lang="ru-RU" sz="1600" dirty="0" smtClean="0"/>
          </a:p>
          <a:p>
            <a:pPr algn="ctr"/>
            <a:endParaRPr lang="ru-RU" sz="1600" dirty="0" smtClean="0"/>
          </a:p>
          <a:p>
            <a:pPr algn="ctr"/>
            <a:endParaRPr lang="ru-RU" sz="1600" dirty="0"/>
          </a:p>
        </p:txBody>
      </p:sp>
      <p:pic>
        <p:nvPicPr>
          <p:cNvPr id="2050" name="Picture 2" descr="C:\Documents and Settings\Владелец\Рабочий стол\ФОТО стройка 2016\Новая папка\cfee1df0aef1bf88281266898fc4ff19_XL.jpg"/>
          <p:cNvPicPr>
            <a:picLocks noChangeAspect="1" noChangeArrowheads="1"/>
          </p:cNvPicPr>
          <p:nvPr/>
        </p:nvPicPr>
        <p:blipFill>
          <a:blip r:embed="rId8" cstate="print"/>
          <a:srcRect/>
          <a:stretch>
            <a:fillRect/>
          </a:stretch>
        </p:blipFill>
        <p:spPr bwMode="auto">
          <a:xfrm>
            <a:off x="285721" y="3840250"/>
            <a:ext cx="2143140" cy="23748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4" presetClass="entr" presetSubtype="0" accel="100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childTnLst>
                          </p:cTn>
                        </p:par>
                        <p:par>
                          <p:cTn id="19" fill="hold">
                            <p:stCondLst>
                              <p:cond delay="2500"/>
                            </p:stCondLst>
                            <p:childTnLst>
                              <p:par>
                                <p:cTn id="20" presetID="3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style.rotation</p:attrName>
                                        </p:attrNameLst>
                                      </p:cBhvr>
                                      <p:tavLst>
                                        <p:tav tm="0">
                                          <p:val>
                                            <p:fltVal val="720"/>
                                          </p:val>
                                        </p:tav>
                                        <p:tav tm="100000">
                                          <p:val>
                                            <p:fltVal val="0"/>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 calcmode="lin" valueType="num">
                                      <p:cBhvr>
                                        <p:cTn id="2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85794"/>
          </a:xfrm>
        </p:spPr>
        <p:txBody>
          <a:bodyPr>
            <a:noAutofit/>
          </a:bodyPr>
          <a:lstStyle/>
          <a:p>
            <a:r>
              <a:rPr lang="ru-RU" sz="2800" i="1" dirty="0" smtClean="0">
                <a:solidFill>
                  <a:srgbClr val="C00000"/>
                </a:solidFill>
                <a:effectLst/>
              </a:rPr>
              <a:t>Меры социальной поддержки граждан, тыс. руб.</a:t>
            </a:r>
            <a:endParaRPr lang="ru-RU" sz="2800" i="1" dirty="0">
              <a:solidFill>
                <a:srgbClr val="C00000"/>
              </a:solidFill>
              <a:effectLst/>
            </a:endParaRPr>
          </a:p>
        </p:txBody>
      </p:sp>
      <p:graphicFrame>
        <p:nvGraphicFramePr>
          <p:cNvPr id="4" name="Таблица 3"/>
          <p:cNvGraphicFramePr>
            <a:graphicFrameLocks noGrp="1"/>
          </p:cNvGraphicFramePr>
          <p:nvPr/>
        </p:nvGraphicFramePr>
        <p:xfrm>
          <a:off x="0" y="821783"/>
          <a:ext cx="9144000" cy="5383248"/>
        </p:xfrm>
        <a:graphic>
          <a:graphicData uri="http://schemas.openxmlformats.org/drawingml/2006/table">
            <a:tbl>
              <a:tblPr>
                <a:tableStyleId>{3C2FFA5D-87B4-456A-9821-1D502468CF0F}</a:tableStyleId>
              </a:tblPr>
              <a:tblGrid>
                <a:gridCol w="4827193">
                  <a:extLst>
                    <a:ext uri="{9D8B030D-6E8A-4147-A177-3AD203B41FA5}">
                      <a16:colId xmlns:a16="http://schemas.microsoft.com/office/drawing/2014/main" val="20000"/>
                    </a:ext>
                  </a:extLst>
                </a:gridCol>
                <a:gridCol w="1489010">
                  <a:extLst>
                    <a:ext uri="{9D8B030D-6E8A-4147-A177-3AD203B41FA5}">
                      <a16:colId xmlns:a16="http://schemas.microsoft.com/office/drawing/2014/main" val="20001"/>
                    </a:ext>
                  </a:extLst>
                </a:gridCol>
                <a:gridCol w="1489010">
                  <a:extLst>
                    <a:ext uri="{9D8B030D-6E8A-4147-A177-3AD203B41FA5}">
                      <a16:colId xmlns:a16="http://schemas.microsoft.com/office/drawing/2014/main" val="20002"/>
                    </a:ext>
                  </a:extLst>
                </a:gridCol>
                <a:gridCol w="1338787">
                  <a:extLst>
                    <a:ext uri="{9D8B030D-6E8A-4147-A177-3AD203B41FA5}">
                      <a16:colId xmlns:a16="http://schemas.microsoft.com/office/drawing/2014/main" val="20003"/>
                    </a:ext>
                  </a:extLst>
                </a:gridCol>
              </a:tblGrid>
              <a:tr h="328866">
                <a:tc>
                  <a:txBody>
                    <a:bodyPr/>
                    <a:lstStyle/>
                    <a:p>
                      <a:pPr algn="l">
                        <a:lnSpc>
                          <a:spcPct val="115000"/>
                        </a:lnSpc>
                        <a:spcAft>
                          <a:spcPts val="0"/>
                        </a:spcAft>
                      </a:pPr>
                      <a:endParaRPr lang="ru-RU" sz="1800" b="1" i="1" dirty="0">
                        <a:latin typeface="Times New Roman"/>
                        <a:ea typeface="Calibri"/>
                        <a:cs typeface="Times New Roman"/>
                      </a:endParaRPr>
                    </a:p>
                  </a:txBody>
                  <a:tcPr marL="31553" marR="31553" marT="0" marB="0" anchor="ctr"/>
                </a:tc>
                <a:tc>
                  <a:txBody>
                    <a:bodyPr/>
                    <a:lstStyle/>
                    <a:p>
                      <a:pPr algn="ctr">
                        <a:lnSpc>
                          <a:spcPct val="115000"/>
                        </a:lnSpc>
                        <a:spcAft>
                          <a:spcPts val="0"/>
                        </a:spcAft>
                      </a:pPr>
                      <a:r>
                        <a:rPr lang="ru-RU" sz="1800" b="1" i="1" dirty="0" smtClean="0"/>
                        <a:t>2023 год</a:t>
                      </a:r>
                      <a:endParaRPr lang="ru-RU" sz="1800" b="1"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800" b="1" i="1" dirty="0" smtClean="0"/>
                        <a:t>2024 </a:t>
                      </a:r>
                      <a:r>
                        <a:rPr lang="ru-RU" sz="1800" b="1" i="1" dirty="0"/>
                        <a:t>год</a:t>
                      </a:r>
                      <a:endParaRPr lang="ru-RU" sz="1800" b="1"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800" b="1" i="1" dirty="0" smtClean="0"/>
                        <a:t>2025 </a:t>
                      </a:r>
                      <a:r>
                        <a:rPr lang="ru-RU" sz="1800" b="1" i="1" dirty="0"/>
                        <a:t>год</a:t>
                      </a:r>
                      <a:endParaRPr lang="ru-RU" sz="1800" b="1" i="1" dirty="0">
                        <a:latin typeface="Calibri"/>
                        <a:ea typeface="Calibri"/>
                        <a:cs typeface="Times New Roman"/>
                      </a:endParaRPr>
                    </a:p>
                  </a:txBody>
                  <a:tcPr marL="31553" marR="31553" marT="0" marB="0" anchor="ctr"/>
                </a:tc>
                <a:extLst>
                  <a:ext uri="{0D108BD9-81ED-4DB2-BD59-A6C34878D82A}">
                    <a16:rowId xmlns:a16="http://schemas.microsoft.com/office/drawing/2014/main" val="10000"/>
                  </a:ext>
                </a:extLst>
              </a:tr>
              <a:tr h="877338">
                <a:tc>
                  <a:txBody>
                    <a:bodyPr/>
                    <a:lstStyle/>
                    <a:p>
                      <a:pPr algn="l">
                        <a:lnSpc>
                          <a:spcPct val="115000"/>
                        </a:lnSpc>
                        <a:spcAft>
                          <a:spcPts val="0"/>
                        </a:spcAft>
                      </a:pPr>
                      <a:r>
                        <a:rPr lang="ru-RU" sz="1200" i="1" dirty="0"/>
                        <a:t>Ежемесячная денежная компенсация на оплату жилого помещения, отопления, освещения отдельным категориям граждан, проживающим и работающим в сельской местности   </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735,1</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735,1</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735,1</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2"/>
                  </a:ext>
                </a:extLst>
              </a:tr>
              <a:tr h="526403">
                <a:tc>
                  <a:txBody>
                    <a:bodyPr/>
                    <a:lstStyle/>
                    <a:p>
                      <a:pPr algn="l">
                        <a:lnSpc>
                          <a:spcPct val="115000"/>
                        </a:lnSpc>
                        <a:spcAft>
                          <a:spcPts val="0"/>
                        </a:spcAft>
                      </a:pPr>
                      <a:r>
                        <a:rPr lang="ru-RU" sz="1200" i="1" dirty="0"/>
                        <a:t>Предоставление льгот отдельным категориям граждан при проезде на транспорте на территории района</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49,0</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49,0</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49,0</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3"/>
                  </a:ext>
                </a:extLst>
              </a:tr>
              <a:tr h="350935">
                <a:tc>
                  <a:txBody>
                    <a:bodyPr/>
                    <a:lstStyle/>
                    <a:p>
                      <a:pPr algn="l">
                        <a:lnSpc>
                          <a:spcPct val="115000"/>
                        </a:lnSpc>
                        <a:spcAft>
                          <a:spcPts val="0"/>
                        </a:spcAft>
                      </a:pPr>
                      <a:r>
                        <a:rPr lang="ru-RU" sz="1200" i="1" dirty="0"/>
                        <a:t>Доплаты к </a:t>
                      </a:r>
                      <a:r>
                        <a:rPr lang="ru-RU" sz="1200" i="1" dirty="0" smtClean="0"/>
                        <a:t>пенсии муниципальным</a:t>
                      </a:r>
                      <a:r>
                        <a:rPr lang="ru-RU" sz="1200" i="1" baseline="0" dirty="0" smtClean="0"/>
                        <a:t> служащим (65 человек)</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2238,4</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2238,4</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2238,4</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4"/>
                  </a:ext>
                </a:extLst>
              </a:tr>
              <a:tr h="667691">
                <a:tc>
                  <a:txBody>
                    <a:bodyPr/>
                    <a:lstStyle/>
                    <a:p>
                      <a:pPr algn="l">
                        <a:lnSpc>
                          <a:spcPct val="115000"/>
                        </a:lnSpc>
                        <a:spcAft>
                          <a:spcPts val="0"/>
                        </a:spcAft>
                      </a:pPr>
                      <a:r>
                        <a:rPr lang="ru-RU" sz="1200" i="1" dirty="0" smtClean="0"/>
                        <a:t>Единовременная денежная</a:t>
                      </a:r>
                      <a:r>
                        <a:rPr lang="ru-RU" sz="1200" i="1" baseline="0" dirty="0" smtClean="0"/>
                        <a:t> выплата взамен предоставления земельного участка многодетным семьям</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713,9</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713,9</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713,9</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5"/>
                  </a:ext>
                </a:extLst>
              </a:tr>
              <a:tr h="1579209">
                <a:tc>
                  <a:txBody>
                    <a:bodyPr/>
                    <a:lstStyle/>
                    <a:p>
                      <a:pPr algn="l">
                        <a:lnSpc>
                          <a:spcPct val="115000"/>
                        </a:lnSpc>
                        <a:spcAft>
                          <a:spcPts val="0"/>
                        </a:spcAft>
                      </a:pPr>
                      <a:r>
                        <a:rPr lang="ru-RU" sz="1200" i="1" dirty="0" smtClean="0"/>
                        <a:t>388 детей </a:t>
                      </a:r>
                      <a:r>
                        <a:rPr lang="ru-RU" sz="1200" i="1" dirty="0"/>
                        <a:t>из многодетных семей получают выплату по </a:t>
                      </a:r>
                      <a:r>
                        <a:rPr lang="ru-RU" sz="1200" i="1" dirty="0" smtClean="0"/>
                        <a:t>300 </a:t>
                      </a:r>
                      <a:r>
                        <a:rPr lang="ru-RU" sz="1200" i="1" dirty="0"/>
                        <a:t>рублей в месяц на проезд на </a:t>
                      </a:r>
                      <a:r>
                        <a:rPr lang="ru-RU" sz="1200" i="1" dirty="0" smtClean="0"/>
                        <a:t>транспорте </a:t>
                      </a:r>
                      <a:r>
                        <a:rPr lang="ru-RU" sz="1200" i="1" dirty="0"/>
                        <a:t>по городскому и </a:t>
                      </a:r>
                      <a:r>
                        <a:rPr lang="ru-RU" sz="1200" i="1" dirty="0" smtClean="0"/>
                        <a:t>внутрирайонному </a:t>
                      </a:r>
                      <a:r>
                        <a:rPr lang="ru-RU" sz="1200" i="1" dirty="0"/>
                        <a:t>маршрутам </a:t>
                      </a:r>
                    </a:p>
                    <a:p>
                      <a:pPr algn="l">
                        <a:lnSpc>
                          <a:spcPct val="115000"/>
                        </a:lnSpc>
                        <a:spcAft>
                          <a:spcPts val="0"/>
                        </a:spcAft>
                      </a:pPr>
                      <a:r>
                        <a:rPr lang="ru-RU" sz="1200" i="1" dirty="0" smtClean="0"/>
                        <a:t>206 детей </a:t>
                      </a:r>
                      <a:r>
                        <a:rPr lang="ru-RU" sz="1200" i="1" dirty="0"/>
                        <a:t>из многодетных семей получают денежные средства в размере по </a:t>
                      </a:r>
                      <a:r>
                        <a:rPr lang="ru-RU" sz="1200" i="1" dirty="0" smtClean="0"/>
                        <a:t>3000 </a:t>
                      </a:r>
                      <a:r>
                        <a:rPr lang="ru-RU" sz="1200" i="1" dirty="0"/>
                        <a:t>рублей в год на приобретение комплекта одежды для посещения школьных занятий, спортивной формы</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2749,4</a:t>
                      </a:r>
                    </a:p>
                    <a:p>
                      <a:pPr algn="ctr">
                        <a:lnSpc>
                          <a:spcPct val="115000"/>
                        </a:lnSpc>
                        <a:spcAft>
                          <a:spcPts val="0"/>
                        </a:spcAft>
                      </a:pP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2749,4</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2749,4</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7"/>
                  </a:ext>
                </a:extLst>
              </a:tr>
              <a:tr h="526403">
                <a:tc>
                  <a:txBody>
                    <a:bodyPr/>
                    <a:lstStyle/>
                    <a:p>
                      <a:pPr algn="l">
                        <a:lnSpc>
                          <a:spcPct val="115000"/>
                        </a:lnSpc>
                        <a:spcAft>
                          <a:spcPts val="0"/>
                        </a:spcAft>
                      </a:pPr>
                      <a:r>
                        <a:rPr lang="ru-RU" sz="1200" i="1" dirty="0" smtClean="0"/>
                        <a:t>Меры соц.поддержки детям мобилизованных граждан</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132,1</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0</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0</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8"/>
                  </a:ext>
                </a:extLst>
              </a:tr>
              <a:tr h="526403">
                <a:tc>
                  <a:txBody>
                    <a:bodyPr/>
                    <a:lstStyle/>
                    <a:p>
                      <a:pPr algn="l">
                        <a:lnSpc>
                          <a:spcPct val="115000"/>
                        </a:lnSpc>
                        <a:spcAft>
                          <a:spcPts val="0"/>
                        </a:spcAft>
                      </a:pPr>
                      <a:r>
                        <a:rPr lang="ru-RU" sz="1200" i="1" dirty="0"/>
                        <a:t>Организация </a:t>
                      </a:r>
                      <a:r>
                        <a:rPr lang="ru-RU" sz="1200" i="1" dirty="0" err="1"/>
                        <a:t>социокультурных</a:t>
                      </a:r>
                      <a:r>
                        <a:rPr lang="ru-RU" sz="1200" i="1" dirty="0"/>
                        <a:t> и консультационных услуг для пожилых людей, инвалидов и семей с </a:t>
                      </a:r>
                      <a:r>
                        <a:rPr lang="ru-RU" sz="1200" i="1" dirty="0" smtClean="0"/>
                        <a:t>детьми, карта Забота</a:t>
                      </a:r>
                      <a:endParaRPr lang="ru-RU" sz="12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519,2</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519,2</a:t>
                      </a:r>
                      <a:endParaRPr lang="ru-RU" sz="1400" i="1" dirty="0">
                        <a:latin typeface="Calibri"/>
                        <a:ea typeface="Calibri"/>
                        <a:cs typeface="Times New Roman"/>
                      </a:endParaRPr>
                    </a:p>
                  </a:txBody>
                  <a:tcPr marL="31553" marR="31553" marT="0" marB="0" anchor="ctr"/>
                </a:tc>
                <a:tc>
                  <a:txBody>
                    <a:bodyPr/>
                    <a:lstStyle/>
                    <a:p>
                      <a:pPr algn="ctr">
                        <a:lnSpc>
                          <a:spcPct val="115000"/>
                        </a:lnSpc>
                        <a:spcAft>
                          <a:spcPts val="0"/>
                        </a:spcAft>
                      </a:pPr>
                      <a:r>
                        <a:rPr lang="ru-RU" sz="1400" i="1" dirty="0" smtClean="0">
                          <a:latin typeface="Calibri"/>
                          <a:ea typeface="Calibri"/>
                          <a:cs typeface="Times New Roman"/>
                        </a:rPr>
                        <a:t>519,2</a:t>
                      </a:r>
                      <a:endParaRPr lang="ru-RU" sz="1400" i="1" dirty="0">
                        <a:latin typeface="Calibri"/>
                        <a:ea typeface="Calibri"/>
                        <a:cs typeface="Times New Roman"/>
                      </a:endParaRPr>
                    </a:p>
                  </a:txBody>
                  <a:tcPr marL="31553" marR="31553" marT="0" marB="0" anchor="ct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plavanie-600x391.jpg"/>
          <p:cNvPicPr>
            <a:picLocks noChangeAspect="1" noChangeArrowheads="1"/>
          </p:cNvPicPr>
          <p:nvPr/>
        </p:nvPicPr>
        <p:blipFill>
          <a:blip r:embed="rId3" cstate="print"/>
          <a:srcRect/>
          <a:stretch>
            <a:fillRect/>
          </a:stretch>
        </p:blipFill>
        <p:spPr bwMode="auto">
          <a:xfrm>
            <a:off x="0" y="4500570"/>
            <a:ext cx="4143372" cy="2357430"/>
          </a:xfrm>
          <a:prstGeom prst="rect">
            <a:avLst/>
          </a:prstGeom>
          <a:ln>
            <a:noFill/>
          </a:ln>
          <a:effectLst>
            <a:softEdge rad="112500"/>
          </a:effectLst>
        </p:spPr>
      </p:pic>
      <p:graphicFrame>
        <p:nvGraphicFramePr>
          <p:cNvPr id="5" name="Содержимое 4"/>
          <p:cNvGraphicFramePr>
            <a:graphicFrameLocks noGrp="1"/>
          </p:cNvGraphicFramePr>
          <p:nvPr>
            <p:ph idx="1"/>
          </p:nvPr>
        </p:nvGraphicFramePr>
        <p:xfrm>
          <a:off x="-642974" y="928670"/>
          <a:ext cx="7215238" cy="3929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Заголовок 2"/>
          <p:cNvSpPr>
            <a:spLocks noGrp="1"/>
          </p:cNvSpPr>
          <p:nvPr>
            <p:ph type="title"/>
          </p:nvPr>
        </p:nvSpPr>
        <p:spPr>
          <a:xfrm>
            <a:off x="214282" y="142852"/>
            <a:ext cx="8929718" cy="714380"/>
          </a:xfrm>
        </p:spPr>
        <p:txBody>
          <a:bodyPr>
            <a:noAutofit/>
          </a:bodyPr>
          <a:lstStyle/>
          <a:p>
            <a:r>
              <a:rPr lang="ru-RU" sz="3100" i="1" dirty="0" smtClean="0">
                <a:solidFill>
                  <a:srgbClr val="C00000"/>
                </a:solidFill>
                <a:effectLst/>
              </a:rPr>
              <a:t>Физическая культура и спорт 2023-2025 гг</a:t>
            </a:r>
            <a:r>
              <a:rPr lang="ru-RU" sz="3000" i="1" dirty="0" smtClean="0">
                <a:solidFill>
                  <a:srgbClr val="C00000"/>
                </a:solidFill>
                <a:effectLst/>
              </a:rPr>
              <a:t>.</a:t>
            </a:r>
            <a:endParaRPr lang="ru-RU" sz="3000" i="1" dirty="0">
              <a:solidFill>
                <a:srgbClr val="C00000"/>
              </a:solidFill>
              <a:effectLst/>
            </a:endParaRPr>
          </a:p>
        </p:txBody>
      </p:sp>
      <p:sp>
        <p:nvSpPr>
          <p:cNvPr id="8" name="Скругленный прямоугольник 7"/>
          <p:cNvSpPr/>
          <p:nvPr/>
        </p:nvSpPr>
        <p:spPr>
          <a:xfrm>
            <a:off x="4286216" y="5517232"/>
            <a:ext cx="4857784" cy="1197916"/>
          </a:xfrm>
          <a:prstGeom prst="roundRect">
            <a:avLst/>
          </a:prstGeom>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ru-RU" sz="1400" dirty="0" smtClean="0">
                <a:solidFill>
                  <a:schemeClr val="tx1"/>
                </a:solidFill>
                <a:latin typeface="Times New Roman" pitchFamily="18" charset="0"/>
                <a:cs typeface="Times New Roman" pitchFamily="18" charset="0"/>
              </a:rPr>
              <a:t>Расходы на содержание и обеспечение деятельности бюджетного учреждения «Детская юношеская спортивная школа» отражены в разделе «Образование»</a:t>
            </a:r>
          </a:p>
        </p:txBody>
      </p:sp>
      <p:pic>
        <p:nvPicPr>
          <p:cNvPr id="2050" name="Picture 2" descr="F:\для презентации\sp002.jpg"/>
          <p:cNvPicPr>
            <a:picLocks noChangeAspect="1" noChangeArrowheads="1"/>
          </p:cNvPicPr>
          <p:nvPr/>
        </p:nvPicPr>
        <p:blipFill>
          <a:blip r:embed="rId9" cstate="print"/>
          <a:srcRect/>
          <a:stretch>
            <a:fillRect/>
          </a:stretch>
        </p:blipFill>
        <p:spPr bwMode="auto">
          <a:xfrm>
            <a:off x="0" y="3857628"/>
            <a:ext cx="4143404" cy="3000372"/>
          </a:xfrm>
          <a:prstGeom prst="rect">
            <a:avLst/>
          </a:prstGeom>
          <a:ln>
            <a:noFill/>
          </a:ln>
          <a:effectLst>
            <a:softEdge rad="112500"/>
          </a:effectLst>
        </p:spPr>
      </p:pic>
      <p:pic>
        <p:nvPicPr>
          <p:cNvPr id="3074" name="Picture 2" descr="C:\Documents and Settings\Владелец\Рабочий стол\ФОТО стройка 2016\Новая папка\csm_langlauf_zwei_personen_96429c25ec.jpg"/>
          <p:cNvPicPr>
            <a:picLocks noChangeAspect="1" noChangeArrowheads="1"/>
          </p:cNvPicPr>
          <p:nvPr/>
        </p:nvPicPr>
        <p:blipFill>
          <a:blip r:embed="rId10" cstate="print"/>
          <a:srcRect/>
          <a:stretch>
            <a:fillRect/>
          </a:stretch>
        </p:blipFill>
        <p:spPr bwMode="auto">
          <a:xfrm>
            <a:off x="6286512" y="928670"/>
            <a:ext cx="2571768" cy="4000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par>
                          <p:cTn id="11" fill="hold">
                            <p:stCondLst>
                              <p:cond delay="1000"/>
                            </p:stCondLst>
                            <p:childTnLst>
                              <p:par>
                                <p:cTn id="12" presetID="29"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par>
                          <p:cTn id="17" fill="hold">
                            <p:stCondLst>
                              <p:cond delay="2000"/>
                            </p:stCondLst>
                            <p:childTnLst>
                              <p:par>
                                <p:cTn id="18" presetID="29"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ppt_x</p:attrName>
                                        </p:attrNameLst>
                                      </p:cBhvr>
                                      <p:tavLst>
                                        <p:tav tm="0">
                                          <p:val>
                                            <p:strVal val="#ppt_x-.2"/>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78098"/>
          </a:xfrm>
        </p:spPr>
        <p:txBody>
          <a:bodyPr>
            <a:normAutofit/>
          </a:bodyPr>
          <a:lstStyle/>
          <a:p>
            <a:r>
              <a:rPr lang="ru-RU" sz="3600" i="1" dirty="0" smtClean="0">
                <a:solidFill>
                  <a:schemeClr val="accent1">
                    <a:lumMod val="75000"/>
                  </a:schemeClr>
                </a:solidFill>
                <a:effectLst/>
              </a:rPr>
              <a:t>ОХРАНА ОКРУЖАЮЩЕЙ СРЕДЫ </a:t>
            </a:r>
            <a:r>
              <a:rPr lang="ru-RU" sz="2700" i="1" dirty="0" smtClean="0">
                <a:solidFill>
                  <a:schemeClr val="accent1">
                    <a:lumMod val="75000"/>
                  </a:schemeClr>
                </a:solidFill>
                <a:effectLst/>
              </a:rPr>
              <a:t>(тыс. руб.)</a:t>
            </a:r>
            <a:endParaRPr lang="ru-RU" sz="2700" i="1" dirty="0">
              <a:solidFill>
                <a:schemeClr val="accent1">
                  <a:lumMod val="75000"/>
                </a:schemeClr>
              </a:solidFill>
              <a:effectLst/>
            </a:endParaRPr>
          </a:p>
        </p:txBody>
      </p:sp>
      <p:sp>
        <p:nvSpPr>
          <p:cNvPr id="3" name="Скругленный прямоугольник 2"/>
          <p:cNvSpPr/>
          <p:nvPr/>
        </p:nvSpPr>
        <p:spPr>
          <a:xfrm>
            <a:off x="251520" y="980728"/>
            <a:ext cx="2520280" cy="79208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solidFill>
                  <a:schemeClr val="tx1"/>
                </a:solidFill>
                <a:latin typeface="Monotype Corsiva" pitchFamily="66" charset="0"/>
              </a:rPr>
              <a:t>2023г. – 22299,5</a:t>
            </a:r>
            <a:endParaRPr lang="ru-RU" sz="2400" dirty="0">
              <a:solidFill>
                <a:schemeClr val="tx1"/>
              </a:solidFill>
              <a:latin typeface="Monotype Corsiva" pitchFamily="66" charset="0"/>
            </a:endParaRPr>
          </a:p>
        </p:txBody>
      </p:sp>
      <p:sp>
        <p:nvSpPr>
          <p:cNvPr id="4" name="Скругленный прямоугольник 3"/>
          <p:cNvSpPr/>
          <p:nvPr/>
        </p:nvSpPr>
        <p:spPr>
          <a:xfrm>
            <a:off x="3131840" y="980728"/>
            <a:ext cx="2520280" cy="79208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solidFill>
                  <a:schemeClr val="tx1"/>
                </a:solidFill>
                <a:latin typeface="Monotype Corsiva" pitchFamily="66" charset="0"/>
              </a:rPr>
              <a:t>2024г. – 2969,1</a:t>
            </a:r>
            <a:endParaRPr lang="ru-RU" sz="2400" dirty="0">
              <a:solidFill>
                <a:schemeClr val="tx1"/>
              </a:solidFill>
              <a:latin typeface="Monotype Corsiva" pitchFamily="66" charset="0"/>
            </a:endParaRPr>
          </a:p>
        </p:txBody>
      </p:sp>
      <p:sp>
        <p:nvSpPr>
          <p:cNvPr id="5" name="Скругленный прямоугольник 4"/>
          <p:cNvSpPr/>
          <p:nvPr/>
        </p:nvSpPr>
        <p:spPr>
          <a:xfrm>
            <a:off x="6156176" y="980728"/>
            <a:ext cx="2520280" cy="79208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dirty="0" smtClean="0">
                <a:solidFill>
                  <a:schemeClr val="tx1"/>
                </a:solidFill>
                <a:latin typeface="Monotype Corsiva" pitchFamily="66" charset="0"/>
              </a:rPr>
              <a:t>2025г. – 1032,9</a:t>
            </a:r>
            <a:endParaRPr lang="ru-RU" sz="2400" dirty="0">
              <a:solidFill>
                <a:schemeClr val="tx1"/>
              </a:solidFill>
              <a:latin typeface="Monotype Corsiva" pitchFamily="66" charset="0"/>
            </a:endParaRPr>
          </a:p>
        </p:txBody>
      </p:sp>
      <p:sp>
        <p:nvSpPr>
          <p:cNvPr id="6" name="Прямоугольник 5"/>
          <p:cNvSpPr/>
          <p:nvPr/>
        </p:nvSpPr>
        <p:spPr>
          <a:xfrm>
            <a:off x="251520" y="2060848"/>
            <a:ext cx="2448272"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Содержание и ремонт скотомогильников на территории района</a:t>
            </a:r>
            <a:endParaRPr lang="ru-RU" dirty="0"/>
          </a:p>
        </p:txBody>
      </p:sp>
      <p:sp>
        <p:nvSpPr>
          <p:cNvPr id="7" name="Прямоугольник 6"/>
          <p:cNvSpPr/>
          <p:nvPr/>
        </p:nvSpPr>
        <p:spPr>
          <a:xfrm>
            <a:off x="3059832" y="2060848"/>
            <a:ext cx="2736304"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Ремонт общественных колодцев в рамках проекта</a:t>
            </a:r>
          </a:p>
          <a:p>
            <a:pPr algn="ctr"/>
            <a:r>
              <a:rPr lang="ru-RU" dirty="0" smtClean="0"/>
              <a:t>«Народный бюджет»</a:t>
            </a:r>
            <a:endParaRPr lang="ru-RU" dirty="0"/>
          </a:p>
        </p:txBody>
      </p:sp>
      <p:sp>
        <p:nvSpPr>
          <p:cNvPr id="8" name="Прямоугольник 7"/>
          <p:cNvSpPr/>
          <p:nvPr/>
        </p:nvSpPr>
        <p:spPr>
          <a:xfrm>
            <a:off x="6156176" y="2060848"/>
            <a:ext cx="2736304" cy="20162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Рекультивация свалки и обустройство площадок под контейнеры</a:t>
            </a:r>
            <a:endParaRPr lang="ru-RU" dirty="0"/>
          </a:p>
        </p:txBody>
      </p:sp>
      <p:pic>
        <p:nvPicPr>
          <p:cNvPr id="10" name="Рисунок 9"/>
          <p:cNvPicPr/>
          <p:nvPr/>
        </p:nvPicPr>
        <p:blipFill>
          <a:blip r:embed="rId3" cstate="print"/>
          <a:srcRect l="17798" t="22445" r="31513" b="30780"/>
          <a:stretch>
            <a:fillRect/>
          </a:stretch>
        </p:blipFill>
        <p:spPr>
          <a:xfrm>
            <a:off x="251520" y="4437112"/>
            <a:ext cx="2448272" cy="1872208"/>
          </a:xfrm>
          <a:prstGeom prst="rect">
            <a:avLst/>
          </a:prstGeom>
          <a:scene3d>
            <a:camera prst="orthographicFront"/>
            <a:lightRig rig="threePt" dir="t"/>
          </a:scene3d>
          <a:sp3d>
            <a:bevelT/>
          </a:sp3d>
        </p:spPr>
      </p:pic>
      <p:pic>
        <p:nvPicPr>
          <p:cNvPr id="1027" name="Picture 3" descr="F:\9ab8fb3e1345a6515fff262af7819052.jpg"/>
          <p:cNvPicPr>
            <a:picLocks noChangeAspect="1" noChangeArrowheads="1"/>
          </p:cNvPicPr>
          <p:nvPr/>
        </p:nvPicPr>
        <p:blipFill>
          <a:blip r:embed="rId4" cstate="print"/>
          <a:srcRect/>
          <a:stretch>
            <a:fillRect/>
          </a:stretch>
        </p:blipFill>
        <p:spPr bwMode="auto">
          <a:xfrm>
            <a:off x="3059832" y="4437112"/>
            <a:ext cx="2736304" cy="1801623"/>
          </a:xfrm>
          <a:prstGeom prst="rect">
            <a:avLst/>
          </a:prstGeom>
          <a:noFill/>
          <a:scene3d>
            <a:camera prst="orthographicFront"/>
            <a:lightRig rig="threePt" dir="t"/>
          </a:scene3d>
          <a:sp3d>
            <a:bevelT/>
          </a:sp3d>
        </p:spPr>
      </p:pic>
      <p:pic>
        <p:nvPicPr>
          <p:cNvPr id="2050" name="Picture 2" descr="E:\Новая папка\1558332599_news_b.jpeg"/>
          <p:cNvPicPr>
            <a:picLocks noChangeAspect="1" noChangeArrowheads="1"/>
          </p:cNvPicPr>
          <p:nvPr/>
        </p:nvPicPr>
        <p:blipFill>
          <a:blip r:embed="rId5" cstate="print"/>
          <a:srcRect/>
          <a:stretch>
            <a:fillRect/>
          </a:stretch>
        </p:blipFill>
        <p:spPr bwMode="auto">
          <a:xfrm>
            <a:off x="5940152" y="4365104"/>
            <a:ext cx="2952328" cy="18572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9144000" cy="1125908"/>
          </a:xfrm>
        </p:spPr>
        <p:txBody>
          <a:bodyPr>
            <a:noAutofit/>
          </a:bodyPr>
          <a:lstStyle/>
          <a:p>
            <a:r>
              <a:rPr lang="ru-RU" sz="2400" i="1" dirty="0" smtClean="0">
                <a:solidFill>
                  <a:srgbClr val="C00000"/>
                </a:solidFill>
                <a:effectLst/>
                <a:latin typeface="+mn-lt"/>
                <a:cs typeface="Times New Roman" pitchFamily="18" charset="0"/>
              </a:rPr>
              <a:t>Общегосударственные вопросы, средства массовой информации, национальная безопасность и правоохранительная деятельность, 2023-2025 гг.</a:t>
            </a:r>
            <a:endParaRPr lang="ru-RU" sz="2400" i="1" dirty="0">
              <a:solidFill>
                <a:srgbClr val="C00000"/>
              </a:solidFill>
              <a:effectLst/>
              <a:latin typeface="+mn-lt"/>
              <a:cs typeface="Times New Roman" pitchFamily="18" charset="0"/>
            </a:endParaRPr>
          </a:p>
        </p:txBody>
      </p:sp>
      <p:sp>
        <p:nvSpPr>
          <p:cNvPr id="5" name="Прямоугольник 4"/>
          <p:cNvSpPr/>
          <p:nvPr/>
        </p:nvSpPr>
        <p:spPr>
          <a:xfrm>
            <a:off x="3143240" y="1357298"/>
            <a:ext cx="2643206" cy="1857388"/>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Содержание казенного учреждения «Центр предоставления государственных и муниципальных услуг на территории Кирилловского района» и  КУ "Центр бухгалтерского учета»</a:t>
            </a:r>
          </a:p>
          <a:p>
            <a:pPr algn="ctr"/>
            <a:r>
              <a:rPr lang="ru-RU" sz="1200" i="1" dirty="0" smtClean="0">
                <a:solidFill>
                  <a:schemeClr val="tx1"/>
                </a:solidFill>
                <a:latin typeface="Calibri" pitchFamily="34" charset="0"/>
                <a:cs typeface="Times New Roman" pitchFamily="18" charset="0"/>
              </a:rPr>
              <a:t>2023 г. – 36263,9 тыс. руб.</a:t>
            </a:r>
          </a:p>
          <a:p>
            <a:pPr algn="ctr"/>
            <a:r>
              <a:rPr lang="ru-RU" sz="1200" i="1" dirty="0" smtClean="0">
                <a:solidFill>
                  <a:schemeClr val="tx1"/>
                </a:solidFill>
                <a:latin typeface="Calibri" pitchFamily="34" charset="0"/>
                <a:cs typeface="Times New Roman" pitchFamily="18" charset="0"/>
              </a:rPr>
              <a:t>2024 г. – 32882,9 тыс. руб.</a:t>
            </a:r>
          </a:p>
          <a:p>
            <a:pPr algn="ctr"/>
            <a:r>
              <a:rPr lang="ru-RU" sz="1200" i="1" dirty="0" smtClean="0">
                <a:solidFill>
                  <a:schemeClr val="tx1"/>
                </a:solidFill>
                <a:latin typeface="Calibri" pitchFamily="34" charset="0"/>
                <a:cs typeface="Times New Roman" pitchFamily="18" charset="0"/>
              </a:rPr>
              <a:t>2025г. – 32570,1 тыс. руб.</a:t>
            </a:r>
            <a:endParaRPr lang="ru-RU" sz="1200" i="1" dirty="0">
              <a:solidFill>
                <a:schemeClr val="tx1"/>
              </a:solidFill>
              <a:latin typeface="Calibri" pitchFamily="34" charset="0"/>
              <a:cs typeface="Times New Roman" pitchFamily="18" charset="0"/>
            </a:endParaRPr>
          </a:p>
        </p:txBody>
      </p:sp>
      <p:sp>
        <p:nvSpPr>
          <p:cNvPr id="6" name="Прямоугольник 5"/>
          <p:cNvSpPr/>
          <p:nvPr/>
        </p:nvSpPr>
        <p:spPr>
          <a:xfrm>
            <a:off x="6143636" y="1628800"/>
            <a:ext cx="2460812" cy="1728192"/>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Мероприятия по инвестиционной деятельности, развитию малого и среднего предпринимательства и туризма</a:t>
            </a:r>
          </a:p>
          <a:p>
            <a:pPr algn="ctr"/>
            <a:r>
              <a:rPr lang="ru-RU" sz="1200" i="1" dirty="0" smtClean="0">
                <a:solidFill>
                  <a:schemeClr val="tx1"/>
                </a:solidFill>
                <a:latin typeface="Calibri" pitchFamily="34" charset="0"/>
                <a:cs typeface="Times New Roman" pitchFamily="18" charset="0"/>
              </a:rPr>
              <a:t>  2023 г. – 70,0 тыс. руб.</a:t>
            </a:r>
          </a:p>
          <a:p>
            <a:pPr algn="ctr"/>
            <a:r>
              <a:rPr lang="ru-RU" sz="1200" i="1" dirty="0" smtClean="0">
                <a:solidFill>
                  <a:schemeClr val="tx1"/>
                </a:solidFill>
                <a:latin typeface="Calibri" pitchFamily="34" charset="0"/>
                <a:cs typeface="Times New Roman" pitchFamily="18" charset="0"/>
              </a:rPr>
              <a:t>   2024 г. – 70,0 тыс. руб.</a:t>
            </a:r>
          </a:p>
          <a:p>
            <a:pPr algn="ctr"/>
            <a:r>
              <a:rPr lang="ru-RU" sz="1200" i="1" dirty="0" smtClean="0">
                <a:solidFill>
                  <a:schemeClr val="tx1"/>
                </a:solidFill>
                <a:latin typeface="Calibri" pitchFamily="34" charset="0"/>
                <a:cs typeface="Times New Roman" pitchFamily="18" charset="0"/>
              </a:rPr>
              <a:t>   2025г. – 70,0 тыс. руб.</a:t>
            </a:r>
            <a:endParaRPr lang="ru-RU" sz="1200" i="1" dirty="0">
              <a:solidFill>
                <a:schemeClr val="tx1"/>
              </a:solidFill>
              <a:latin typeface="Calibri" pitchFamily="34" charset="0"/>
              <a:cs typeface="Times New Roman" pitchFamily="18" charset="0"/>
            </a:endParaRPr>
          </a:p>
        </p:txBody>
      </p:sp>
      <p:sp>
        <p:nvSpPr>
          <p:cNvPr id="7" name="Прямоугольник 6"/>
          <p:cNvSpPr/>
          <p:nvPr/>
        </p:nvSpPr>
        <p:spPr>
          <a:xfrm>
            <a:off x="500034" y="1700808"/>
            <a:ext cx="2286016" cy="1656184"/>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Функционирование и обеспечение  деятельности представительных и исполнительных органов власти</a:t>
            </a:r>
          </a:p>
          <a:p>
            <a:pPr algn="ctr"/>
            <a:r>
              <a:rPr lang="ru-RU" sz="1200" i="1" dirty="0" smtClean="0">
                <a:solidFill>
                  <a:schemeClr val="tx1"/>
                </a:solidFill>
                <a:latin typeface="Calibri" pitchFamily="34" charset="0"/>
                <a:cs typeface="Times New Roman" pitchFamily="18" charset="0"/>
              </a:rPr>
              <a:t>2023 г. –52231,5 тыс. руб.</a:t>
            </a:r>
          </a:p>
          <a:p>
            <a:pPr algn="ctr"/>
            <a:r>
              <a:rPr lang="ru-RU" sz="1200" i="1" dirty="0" smtClean="0">
                <a:solidFill>
                  <a:schemeClr val="tx1"/>
                </a:solidFill>
                <a:latin typeface="Calibri" pitchFamily="34" charset="0"/>
                <a:cs typeface="Times New Roman" pitchFamily="18" charset="0"/>
              </a:rPr>
              <a:t>2024 г. – 52213,3 тыс. руб.</a:t>
            </a:r>
          </a:p>
          <a:p>
            <a:pPr algn="ctr"/>
            <a:r>
              <a:rPr lang="ru-RU" sz="1200" i="1" dirty="0" smtClean="0">
                <a:solidFill>
                  <a:schemeClr val="tx1"/>
                </a:solidFill>
                <a:latin typeface="Calibri" pitchFamily="34" charset="0"/>
                <a:cs typeface="Times New Roman" pitchFamily="18" charset="0"/>
              </a:rPr>
              <a:t>2025 г. – 52186,3 тыс. руб.</a:t>
            </a:r>
            <a:endParaRPr lang="ru-RU" sz="1200" i="1" dirty="0">
              <a:solidFill>
                <a:schemeClr val="tx1"/>
              </a:solidFill>
              <a:latin typeface="Calibri" pitchFamily="34" charset="0"/>
              <a:cs typeface="Times New Roman" pitchFamily="18" charset="0"/>
            </a:endParaRPr>
          </a:p>
        </p:txBody>
      </p:sp>
      <p:sp>
        <p:nvSpPr>
          <p:cNvPr id="8" name="Прямоугольник 7"/>
          <p:cNvSpPr/>
          <p:nvPr/>
        </p:nvSpPr>
        <p:spPr>
          <a:xfrm>
            <a:off x="3286116" y="5214950"/>
            <a:ext cx="2357454" cy="1357322"/>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Резервный фонд</a:t>
            </a:r>
          </a:p>
          <a:p>
            <a:pPr algn="ctr"/>
            <a:r>
              <a:rPr lang="ru-RU" sz="1200" i="1" dirty="0" smtClean="0">
                <a:solidFill>
                  <a:schemeClr val="tx1"/>
                </a:solidFill>
                <a:latin typeface="Calibri" pitchFamily="34" charset="0"/>
                <a:cs typeface="Times New Roman" pitchFamily="18" charset="0"/>
              </a:rPr>
              <a:t>2023 г. – 300,0 тыс. руб.</a:t>
            </a:r>
          </a:p>
          <a:p>
            <a:pPr algn="ctr"/>
            <a:r>
              <a:rPr lang="ru-RU" sz="1200" i="1" dirty="0" smtClean="0">
                <a:solidFill>
                  <a:schemeClr val="tx1"/>
                </a:solidFill>
                <a:latin typeface="Calibri" pitchFamily="34" charset="0"/>
                <a:cs typeface="Times New Roman" pitchFamily="18" charset="0"/>
              </a:rPr>
              <a:t>2024 г. – 300,0 тыс. руб.</a:t>
            </a:r>
          </a:p>
          <a:p>
            <a:pPr algn="ctr"/>
            <a:r>
              <a:rPr lang="ru-RU" sz="1200" i="1" dirty="0" smtClean="0">
                <a:solidFill>
                  <a:schemeClr val="tx1"/>
                </a:solidFill>
                <a:latin typeface="Calibri" pitchFamily="34" charset="0"/>
                <a:cs typeface="Times New Roman" pitchFamily="18" charset="0"/>
              </a:rPr>
              <a:t>2025 г. – 300,0 тыс. руб.</a:t>
            </a:r>
            <a:endParaRPr lang="ru-RU" sz="1200" i="1" dirty="0">
              <a:solidFill>
                <a:schemeClr val="tx1"/>
              </a:solidFill>
              <a:latin typeface="Calibri" pitchFamily="34" charset="0"/>
              <a:cs typeface="Times New Roman" pitchFamily="18" charset="0"/>
            </a:endParaRPr>
          </a:p>
        </p:txBody>
      </p:sp>
      <p:sp>
        <p:nvSpPr>
          <p:cNvPr id="9" name="Прямоугольник 8"/>
          <p:cNvSpPr/>
          <p:nvPr/>
        </p:nvSpPr>
        <p:spPr>
          <a:xfrm>
            <a:off x="857224" y="3571876"/>
            <a:ext cx="2286016" cy="1357322"/>
          </a:xfrm>
          <a:prstGeom prst="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Расходы связанные с содержанием муниципального имущества</a:t>
            </a:r>
          </a:p>
          <a:p>
            <a:pPr algn="ctr"/>
            <a:r>
              <a:rPr lang="ru-RU" sz="1200" i="1" dirty="0" smtClean="0">
                <a:solidFill>
                  <a:schemeClr val="tx1"/>
                </a:solidFill>
                <a:latin typeface="Calibri" pitchFamily="34" charset="0"/>
                <a:cs typeface="Times New Roman" pitchFamily="18" charset="0"/>
              </a:rPr>
              <a:t>2023 г. – 6565,9  тыс. руб.</a:t>
            </a:r>
          </a:p>
          <a:p>
            <a:pPr algn="ctr"/>
            <a:r>
              <a:rPr lang="ru-RU" sz="1200" i="1" dirty="0" smtClean="0">
                <a:solidFill>
                  <a:schemeClr val="tx1"/>
                </a:solidFill>
                <a:latin typeface="Calibri" pitchFamily="34" charset="0"/>
                <a:cs typeface="Times New Roman" pitchFamily="18" charset="0"/>
              </a:rPr>
              <a:t>2024 г. – 1388,0 тыс. руб.</a:t>
            </a:r>
          </a:p>
          <a:p>
            <a:pPr algn="ctr"/>
            <a:r>
              <a:rPr lang="ru-RU" sz="1200" i="1" dirty="0" smtClean="0">
                <a:solidFill>
                  <a:schemeClr val="tx1"/>
                </a:solidFill>
                <a:latin typeface="Calibri" pitchFamily="34" charset="0"/>
                <a:cs typeface="Times New Roman" pitchFamily="18" charset="0"/>
              </a:rPr>
              <a:t>2025 г. – 1388,0 тыс. руб.</a:t>
            </a:r>
            <a:endParaRPr lang="ru-RU" sz="1200" i="1" dirty="0">
              <a:solidFill>
                <a:schemeClr val="tx1"/>
              </a:solidFill>
              <a:latin typeface="Calibri" pitchFamily="34" charset="0"/>
              <a:cs typeface="Times New Roman" pitchFamily="18" charset="0"/>
            </a:endParaRPr>
          </a:p>
        </p:txBody>
      </p:sp>
      <p:sp>
        <p:nvSpPr>
          <p:cNvPr id="10" name="Прямоугольник 9"/>
          <p:cNvSpPr/>
          <p:nvPr/>
        </p:nvSpPr>
        <p:spPr>
          <a:xfrm>
            <a:off x="6143636" y="5143512"/>
            <a:ext cx="2714644" cy="1571636"/>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Мероприятия по обеспечению законности и правопорядка в Кирилловском районе</a:t>
            </a:r>
          </a:p>
          <a:p>
            <a:pPr algn="ctr"/>
            <a:r>
              <a:rPr lang="ru-RU" sz="1200" i="1" dirty="0" smtClean="0">
                <a:solidFill>
                  <a:schemeClr val="tx1"/>
                </a:solidFill>
                <a:latin typeface="Calibri" pitchFamily="34" charset="0"/>
                <a:cs typeface="Times New Roman" pitchFamily="18" charset="0"/>
              </a:rPr>
              <a:t>2023 г. – 89,0 тыс. руб.</a:t>
            </a:r>
          </a:p>
          <a:p>
            <a:pPr algn="ctr"/>
            <a:r>
              <a:rPr lang="ru-RU" sz="1200" i="1" dirty="0" smtClean="0">
                <a:solidFill>
                  <a:schemeClr val="tx1"/>
                </a:solidFill>
                <a:latin typeface="Calibri" pitchFamily="34" charset="0"/>
                <a:cs typeface="Times New Roman" pitchFamily="18" charset="0"/>
              </a:rPr>
              <a:t>2024 г. – 89,0 тыс. руб.</a:t>
            </a:r>
          </a:p>
          <a:p>
            <a:pPr algn="ctr"/>
            <a:r>
              <a:rPr lang="ru-RU" sz="1200" i="1" dirty="0" smtClean="0">
                <a:solidFill>
                  <a:schemeClr val="tx1"/>
                </a:solidFill>
                <a:latin typeface="Calibri" pitchFamily="34" charset="0"/>
                <a:cs typeface="Times New Roman" pitchFamily="18" charset="0"/>
              </a:rPr>
              <a:t>2025 г. – 89,0 тыс. руб.</a:t>
            </a:r>
            <a:endParaRPr lang="ru-RU" sz="1200" i="1" dirty="0">
              <a:solidFill>
                <a:schemeClr val="tx1"/>
              </a:solidFill>
              <a:latin typeface="Calibri" pitchFamily="34" charset="0"/>
              <a:cs typeface="Times New Roman" pitchFamily="18" charset="0"/>
            </a:endParaRPr>
          </a:p>
        </p:txBody>
      </p:sp>
      <p:sp>
        <p:nvSpPr>
          <p:cNvPr id="11" name="Прямоугольник 10"/>
          <p:cNvSpPr/>
          <p:nvPr/>
        </p:nvSpPr>
        <p:spPr>
          <a:xfrm>
            <a:off x="285720" y="5143512"/>
            <a:ext cx="2500330" cy="1571636"/>
          </a:xfrm>
          <a:prstGeom prst="rect">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Средства массовой информации</a:t>
            </a:r>
          </a:p>
          <a:p>
            <a:pPr algn="ctr"/>
            <a:r>
              <a:rPr lang="ru-RU" sz="1200" i="1" dirty="0" smtClean="0">
                <a:solidFill>
                  <a:schemeClr val="tx1"/>
                </a:solidFill>
                <a:latin typeface="Calibri" pitchFamily="34" charset="0"/>
                <a:cs typeface="Times New Roman" pitchFamily="18" charset="0"/>
              </a:rPr>
              <a:t> 2023 г. – 700,0 тыс. руб.</a:t>
            </a:r>
          </a:p>
          <a:p>
            <a:pPr algn="ctr"/>
            <a:r>
              <a:rPr lang="ru-RU" sz="1200" i="1" dirty="0" smtClean="0">
                <a:solidFill>
                  <a:schemeClr val="tx1"/>
                </a:solidFill>
                <a:latin typeface="Calibri" pitchFamily="34" charset="0"/>
                <a:cs typeface="Times New Roman" pitchFamily="18" charset="0"/>
              </a:rPr>
              <a:t>2024 г. – 700,0 тыс. руб.</a:t>
            </a:r>
          </a:p>
          <a:p>
            <a:pPr algn="ctr"/>
            <a:r>
              <a:rPr lang="ru-RU" sz="1200" i="1" dirty="0" smtClean="0">
                <a:solidFill>
                  <a:schemeClr val="tx1"/>
                </a:solidFill>
                <a:latin typeface="Calibri" pitchFamily="34" charset="0"/>
                <a:cs typeface="Times New Roman" pitchFamily="18" charset="0"/>
              </a:rPr>
              <a:t>2025 г. – 700,0 тыс. руб.</a:t>
            </a:r>
            <a:endParaRPr lang="ru-RU" sz="1200" i="1" dirty="0">
              <a:solidFill>
                <a:schemeClr val="tx1"/>
              </a:solidFill>
              <a:latin typeface="Calibri" pitchFamily="34" charset="0"/>
              <a:cs typeface="Times New Roman" pitchFamily="18" charset="0"/>
            </a:endParaRPr>
          </a:p>
        </p:txBody>
      </p:sp>
      <p:sp>
        <p:nvSpPr>
          <p:cNvPr id="12" name="Прямоугольник 11"/>
          <p:cNvSpPr/>
          <p:nvPr/>
        </p:nvSpPr>
        <p:spPr>
          <a:xfrm>
            <a:off x="5857884" y="3571876"/>
            <a:ext cx="2286016" cy="1357322"/>
          </a:xfrm>
          <a:prstGeom prst="rect">
            <a:avLst/>
          </a:pr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smtClean="0">
                <a:solidFill>
                  <a:schemeClr val="tx1"/>
                </a:solidFill>
                <a:latin typeface="Calibri" pitchFamily="34" charset="0"/>
                <a:cs typeface="Times New Roman" pitchFamily="18" charset="0"/>
              </a:rPr>
              <a:t>Обеспечение деятельности единой дежурно-диспетчерской службы</a:t>
            </a:r>
          </a:p>
          <a:p>
            <a:pPr algn="ctr"/>
            <a:r>
              <a:rPr lang="ru-RU" sz="1200" i="1" dirty="0" smtClean="0">
                <a:solidFill>
                  <a:schemeClr val="tx1"/>
                </a:solidFill>
                <a:latin typeface="Calibri" pitchFamily="34" charset="0"/>
                <a:cs typeface="Times New Roman" pitchFamily="18" charset="0"/>
              </a:rPr>
              <a:t>2023 г. – 2128,8 тыс. руб.</a:t>
            </a:r>
          </a:p>
          <a:p>
            <a:pPr algn="ctr"/>
            <a:r>
              <a:rPr lang="ru-RU" sz="1200" i="1" dirty="0" smtClean="0">
                <a:solidFill>
                  <a:schemeClr val="tx1"/>
                </a:solidFill>
                <a:latin typeface="Calibri" pitchFamily="34" charset="0"/>
                <a:cs typeface="Times New Roman" pitchFamily="18" charset="0"/>
              </a:rPr>
              <a:t>2024 г. – 2076,8 тыс. руб.</a:t>
            </a:r>
          </a:p>
          <a:p>
            <a:pPr algn="ctr"/>
            <a:r>
              <a:rPr lang="ru-RU" sz="1200" i="1" dirty="0" smtClean="0">
                <a:solidFill>
                  <a:schemeClr val="tx1"/>
                </a:solidFill>
                <a:latin typeface="Calibri" pitchFamily="34" charset="0"/>
                <a:cs typeface="Times New Roman" pitchFamily="18" charset="0"/>
              </a:rPr>
              <a:t>2025 г. – 2076,8 тыс. руб.</a:t>
            </a:r>
            <a:endParaRPr lang="ru-RU" sz="1200" i="1" dirty="0">
              <a:solidFill>
                <a:schemeClr val="tx1"/>
              </a:solidFill>
              <a:latin typeface="Calibri" pitchFamily="34" charset="0"/>
              <a:cs typeface="Times New Roman" pitchFamily="18" charset="0"/>
            </a:endParaRPr>
          </a:p>
        </p:txBody>
      </p:sp>
      <p:pic>
        <p:nvPicPr>
          <p:cNvPr id="2050" name="Picture 2" descr="F:\для презентации\c40e1dc06ea2f0b9ec13c9bd90b35275.jpg"/>
          <p:cNvPicPr>
            <a:picLocks noChangeAspect="1" noChangeArrowheads="1"/>
          </p:cNvPicPr>
          <p:nvPr/>
        </p:nvPicPr>
        <p:blipFill>
          <a:blip r:embed="rId3" cstate="print"/>
          <a:srcRect/>
          <a:stretch>
            <a:fillRect/>
          </a:stretch>
        </p:blipFill>
        <p:spPr bwMode="auto">
          <a:xfrm>
            <a:off x="3143240" y="3214686"/>
            <a:ext cx="2714644" cy="20002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par>
                          <p:cTn id="13" fill="hold">
                            <p:stCondLst>
                              <p:cond delay="1500"/>
                            </p:stCondLst>
                            <p:childTnLst>
                              <p:par>
                                <p:cTn id="14" presetID="5"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10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1000"/>
                                        <p:tgtEl>
                                          <p:spTgt spid="6"/>
                                        </p:tgtEl>
                                      </p:cBhvr>
                                    </p:animEffect>
                                  </p:childTnLst>
                                </p:cTn>
                              </p:par>
                            </p:childTnLst>
                          </p:cTn>
                        </p:par>
                        <p:par>
                          <p:cTn id="20" fill="hold">
                            <p:stCondLst>
                              <p:cond delay="2500"/>
                            </p:stCondLst>
                            <p:childTnLst>
                              <p:par>
                                <p:cTn id="21" presetID="5"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1000"/>
                                        <p:tgtEl>
                                          <p:spTgt spid="12"/>
                                        </p:tgtEl>
                                      </p:cBhvr>
                                    </p:animEffect>
                                  </p:childTnLst>
                                </p:cTn>
                              </p:par>
                            </p:childTnLst>
                          </p:cTn>
                        </p:par>
                        <p:par>
                          <p:cTn id="27" fill="hold">
                            <p:stCondLst>
                              <p:cond delay="3500"/>
                            </p:stCondLst>
                            <p:childTnLst>
                              <p:par>
                                <p:cTn id="28" presetID="5"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1000"/>
                                        <p:tgtEl>
                                          <p:spTgt spid="8"/>
                                        </p:tgtEl>
                                      </p:cBhvr>
                                    </p:animEffect>
                                  </p:childTnLst>
                                </p:cTn>
                              </p:par>
                            </p:childTnLst>
                          </p:cTn>
                        </p:par>
                        <p:par>
                          <p:cTn id="31" fill="hold">
                            <p:stCondLst>
                              <p:cond delay="4500"/>
                            </p:stCondLst>
                            <p:childTnLst>
                              <p:par>
                                <p:cTn id="32" presetID="5" presetClass="entr" presetSubtype="1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1000"/>
                                        <p:tgtEl>
                                          <p:spTgt spid="11"/>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2400" i="1" dirty="0" smtClean="0">
                <a:solidFill>
                  <a:schemeClr val="accent1">
                    <a:lumMod val="75000"/>
                  </a:schemeClr>
                </a:solidFill>
                <a:effectLst/>
              </a:rPr>
              <a:t>МЕЖБЮДЖЕТНЫЕ ОТНОШЕНИЯ С МУНИЦИПАЛЬНЫМИ ОБРАЗОВАНИЯМИ В 2023 ГОДУ, млн. руб.</a:t>
            </a:r>
            <a:endParaRPr lang="ru-RU" sz="2400" i="1" dirty="0">
              <a:solidFill>
                <a:schemeClr val="accent1">
                  <a:lumMod val="75000"/>
                </a:schemeClr>
              </a:solidFill>
              <a:effectLst/>
            </a:endParaRPr>
          </a:p>
        </p:txBody>
      </p:sp>
      <p:graphicFrame>
        <p:nvGraphicFramePr>
          <p:cNvPr id="3" name="Таблица 2"/>
          <p:cNvGraphicFramePr>
            <a:graphicFrameLocks noGrp="1"/>
          </p:cNvGraphicFramePr>
          <p:nvPr/>
        </p:nvGraphicFramePr>
        <p:xfrm>
          <a:off x="0" y="836712"/>
          <a:ext cx="9143997" cy="2438400"/>
        </p:xfrm>
        <a:graphic>
          <a:graphicData uri="http://schemas.openxmlformats.org/drawingml/2006/table">
            <a:tbl>
              <a:tblPr firstRow="1" bandRow="1">
                <a:tableStyleId>{5940675A-B579-460E-94D1-54222C63F5DA}</a:tableStyleId>
              </a:tblPr>
              <a:tblGrid>
                <a:gridCol w="2576285">
                  <a:extLst>
                    <a:ext uri="{9D8B030D-6E8A-4147-A177-3AD203B41FA5}">
                      <a16:colId xmlns:a16="http://schemas.microsoft.com/office/drawing/2014/main" val="20000"/>
                    </a:ext>
                  </a:extLst>
                </a:gridCol>
                <a:gridCol w="1342571">
                  <a:extLst>
                    <a:ext uri="{9D8B030D-6E8A-4147-A177-3AD203B41FA5}">
                      <a16:colId xmlns:a16="http://schemas.microsoft.com/office/drawing/2014/main" val="20001"/>
                    </a:ext>
                  </a:extLst>
                </a:gridCol>
                <a:gridCol w="1197428">
                  <a:extLst>
                    <a:ext uri="{9D8B030D-6E8A-4147-A177-3AD203B41FA5}">
                      <a16:colId xmlns:a16="http://schemas.microsoft.com/office/drawing/2014/main" val="20002"/>
                    </a:ext>
                  </a:extLst>
                </a:gridCol>
                <a:gridCol w="1342571">
                  <a:extLst>
                    <a:ext uri="{9D8B030D-6E8A-4147-A177-3AD203B41FA5}">
                      <a16:colId xmlns:a16="http://schemas.microsoft.com/office/drawing/2014/main" val="20003"/>
                    </a:ext>
                  </a:extLst>
                </a:gridCol>
                <a:gridCol w="1342571">
                  <a:extLst>
                    <a:ext uri="{9D8B030D-6E8A-4147-A177-3AD203B41FA5}">
                      <a16:colId xmlns:a16="http://schemas.microsoft.com/office/drawing/2014/main" val="20004"/>
                    </a:ext>
                  </a:extLst>
                </a:gridCol>
                <a:gridCol w="1342571">
                  <a:extLst>
                    <a:ext uri="{9D8B030D-6E8A-4147-A177-3AD203B41FA5}">
                      <a16:colId xmlns:a16="http://schemas.microsoft.com/office/drawing/2014/main" val="20005"/>
                    </a:ext>
                  </a:extLst>
                </a:gridCol>
              </a:tblGrid>
              <a:tr h="344957">
                <a:tc rowSpan="2">
                  <a:txBody>
                    <a:bodyPr/>
                    <a:lstStyle/>
                    <a:p>
                      <a:pPr algn="ctr"/>
                      <a:r>
                        <a:rPr lang="ru-RU" b="1" i="1" dirty="0" smtClean="0"/>
                        <a:t>Показатели</a:t>
                      </a:r>
                      <a:endParaRPr lang="ru-RU" b="1" i="1" dirty="0"/>
                    </a:p>
                  </a:txBody>
                  <a:tcPr anchor="ctr"/>
                </a:tc>
                <a:tc rowSpan="2">
                  <a:txBody>
                    <a:bodyPr/>
                    <a:lstStyle/>
                    <a:p>
                      <a:pPr algn="ctr"/>
                      <a:r>
                        <a:rPr lang="ru-RU" b="1" i="1" dirty="0" smtClean="0"/>
                        <a:t>Первонач. бюджет  2022 г.</a:t>
                      </a:r>
                      <a:endParaRPr lang="ru-RU" b="1" i="1" dirty="0"/>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i="1" dirty="0" err="1" smtClean="0"/>
                        <a:t>Уточн</a:t>
                      </a:r>
                      <a:r>
                        <a:rPr lang="ru-RU" b="1" i="1" dirty="0" smtClean="0"/>
                        <a:t>. бюджет  2022 г.</a:t>
                      </a:r>
                      <a:endParaRPr lang="ru-RU" b="1" i="1" dirty="0"/>
                    </a:p>
                  </a:txBody>
                  <a:tcPr anchor="ctr"/>
                </a:tc>
                <a:tc gridSpan="3">
                  <a:txBody>
                    <a:bodyPr/>
                    <a:lstStyle/>
                    <a:p>
                      <a:pPr algn="ctr"/>
                      <a:r>
                        <a:rPr lang="ru-RU" b="1" i="1" dirty="0" smtClean="0"/>
                        <a:t>ПРОЕКТ БЮДЖЕТА</a:t>
                      </a:r>
                      <a:endParaRPr lang="ru-RU" b="1" i="1" dirty="0"/>
                    </a:p>
                  </a:txBody>
                  <a:tcPr anchor="ct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455903">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ru-RU" b="1" i="1" dirty="0" smtClean="0"/>
                        <a:t>2023 г.</a:t>
                      </a:r>
                      <a:endParaRPr lang="ru-RU"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i="1" dirty="0" smtClean="0"/>
                        <a:t>2024 г.</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i="1" dirty="0" smtClean="0"/>
                        <a:t>2025 г.</a:t>
                      </a:r>
                    </a:p>
                  </a:txBody>
                  <a:tcPr anchor="ctr"/>
                </a:tc>
                <a:extLst>
                  <a:ext uri="{0D108BD9-81ED-4DB2-BD59-A6C34878D82A}">
                    <a16:rowId xmlns:a16="http://schemas.microsoft.com/office/drawing/2014/main" val="10001"/>
                  </a:ext>
                </a:extLst>
              </a:tr>
              <a:tr h="507211">
                <a:tc>
                  <a:txBody>
                    <a:bodyPr/>
                    <a:lstStyle/>
                    <a:p>
                      <a:r>
                        <a:rPr lang="ru-RU" sz="1600" b="1" i="1" dirty="0" smtClean="0"/>
                        <a:t>ДОТАЦИЯ НА ВЫРАВНИВАНИЕ</a:t>
                      </a:r>
                      <a:endParaRPr lang="ru-RU" sz="1600" b="1" i="1" dirty="0"/>
                    </a:p>
                  </a:txBody>
                  <a:tcPr anchor="ctr"/>
                </a:tc>
                <a:tc>
                  <a:txBody>
                    <a:bodyPr/>
                    <a:lstStyle/>
                    <a:p>
                      <a:pPr algn="ctr"/>
                      <a:r>
                        <a:rPr lang="ru-RU" b="1" i="1" dirty="0" smtClean="0">
                          <a:latin typeface="Cambria" pitchFamily="18" charset="0"/>
                        </a:rPr>
                        <a:t>13,4</a:t>
                      </a:r>
                      <a:endParaRPr lang="ru-RU" b="1" i="1" dirty="0">
                        <a:latin typeface="Cambria" pitchFamily="18" charset="0"/>
                      </a:endParaRPr>
                    </a:p>
                  </a:txBody>
                  <a:tcPr anchor="ctr"/>
                </a:tc>
                <a:tc>
                  <a:txBody>
                    <a:bodyPr/>
                    <a:lstStyle/>
                    <a:p>
                      <a:pPr algn="ctr"/>
                      <a:r>
                        <a:rPr lang="ru-RU" b="1" i="1" dirty="0" smtClean="0">
                          <a:latin typeface="Cambria" pitchFamily="18" charset="0"/>
                        </a:rPr>
                        <a:t>13,4</a:t>
                      </a:r>
                      <a:endParaRPr lang="ru-RU" b="1" i="1" dirty="0">
                        <a:latin typeface="Cambria" pitchFamily="18" charset="0"/>
                      </a:endParaRPr>
                    </a:p>
                  </a:txBody>
                  <a:tcPr anchor="ctr"/>
                </a:tc>
                <a:tc>
                  <a:txBody>
                    <a:bodyPr/>
                    <a:lstStyle/>
                    <a:p>
                      <a:pPr algn="ctr"/>
                      <a:r>
                        <a:rPr lang="ru-RU" b="1" i="1" dirty="0" smtClean="0">
                          <a:latin typeface="Cambria" pitchFamily="18" charset="0"/>
                        </a:rPr>
                        <a:t>14,9</a:t>
                      </a:r>
                      <a:endParaRPr lang="ru-RU" b="1" i="1" dirty="0">
                        <a:latin typeface="Cambria" pitchFamily="18" charset="0"/>
                      </a:endParaRPr>
                    </a:p>
                  </a:txBody>
                  <a:tcPr anchor="ctr"/>
                </a:tc>
                <a:tc>
                  <a:txBody>
                    <a:bodyPr/>
                    <a:lstStyle/>
                    <a:p>
                      <a:pPr algn="ctr"/>
                      <a:r>
                        <a:rPr lang="ru-RU" b="1" i="1" dirty="0" smtClean="0">
                          <a:latin typeface="Cambria" pitchFamily="18" charset="0"/>
                        </a:rPr>
                        <a:t>15,3</a:t>
                      </a:r>
                      <a:endParaRPr lang="ru-RU" b="1" i="1" dirty="0">
                        <a:latin typeface="Cambria" pitchFamily="18" charset="0"/>
                      </a:endParaRPr>
                    </a:p>
                  </a:txBody>
                  <a:tcPr anchor="ctr"/>
                </a:tc>
                <a:tc>
                  <a:txBody>
                    <a:bodyPr/>
                    <a:lstStyle/>
                    <a:p>
                      <a:pPr algn="ctr"/>
                      <a:r>
                        <a:rPr lang="ru-RU" b="1" i="1" dirty="0" smtClean="0">
                          <a:latin typeface="Cambria" pitchFamily="18" charset="0"/>
                        </a:rPr>
                        <a:t>16,0</a:t>
                      </a:r>
                      <a:endParaRPr lang="ru-RU" b="1" i="1" dirty="0">
                        <a:latin typeface="Cambria" pitchFamily="18" charset="0"/>
                      </a:endParaRPr>
                    </a:p>
                  </a:txBody>
                  <a:tcPr anchor="ctr"/>
                </a:tc>
                <a:extLst>
                  <a:ext uri="{0D108BD9-81ED-4DB2-BD59-A6C34878D82A}">
                    <a16:rowId xmlns:a16="http://schemas.microsoft.com/office/drawing/2014/main" val="10002"/>
                  </a:ext>
                </a:extLst>
              </a:tr>
              <a:tr h="507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i="1" dirty="0" smtClean="0"/>
                        <a:t>ДОТАЦИЯ НА СБАЛАНСИРОВАННОСТЬ</a:t>
                      </a:r>
                      <a:endParaRPr lang="ru-RU" sz="1600" b="1" i="1" dirty="0"/>
                    </a:p>
                  </a:txBody>
                  <a:tcPr anchor="ctr"/>
                </a:tc>
                <a:tc>
                  <a:txBody>
                    <a:bodyPr/>
                    <a:lstStyle/>
                    <a:p>
                      <a:pPr algn="ctr"/>
                      <a:r>
                        <a:rPr lang="ru-RU" b="1" i="1" dirty="0" smtClean="0">
                          <a:latin typeface="Cambria" pitchFamily="18" charset="0"/>
                        </a:rPr>
                        <a:t>10,1</a:t>
                      </a:r>
                      <a:endParaRPr lang="ru-RU" b="1" i="1" dirty="0">
                        <a:latin typeface="Cambria" pitchFamily="18" charset="0"/>
                      </a:endParaRPr>
                    </a:p>
                  </a:txBody>
                  <a:tcPr anchor="ctr"/>
                </a:tc>
                <a:tc>
                  <a:txBody>
                    <a:bodyPr/>
                    <a:lstStyle/>
                    <a:p>
                      <a:pPr algn="ctr"/>
                      <a:r>
                        <a:rPr lang="ru-RU" b="1" i="1" dirty="0" smtClean="0">
                          <a:latin typeface="Cambria" pitchFamily="18" charset="0"/>
                        </a:rPr>
                        <a:t>88,8</a:t>
                      </a:r>
                      <a:endParaRPr lang="ru-RU" b="1" i="1" dirty="0">
                        <a:latin typeface="Cambria" pitchFamily="18" charset="0"/>
                      </a:endParaRPr>
                    </a:p>
                  </a:txBody>
                  <a:tcPr anchor="ctr"/>
                </a:tc>
                <a:tc>
                  <a:txBody>
                    <a:bodyPr/>
                    <a:lstStyle/>
                    <a:p>
                      <a:pPr algn="ctr"/>
                      <a:r>
                        <a:rPr lang="ru-RU" b="1" i="1" dirty="0" smtClean="0">
                          <a:latin typeface="Cambria" pitchFamily="18" charset="0"/>
                        </a:rPr>
                        <a:t>10,1</a:t>
                      </a:r>
                      <a:endParaRPr lang="ru-RU" b="1" i="1" dirty="0">
                        <a:latin typeface="Cambria" pitchFamily="18" charset="0"/>
                      </a:endParaRPr>
                    </a:p>
                  </a:txBody>
                  <a:tcPr anchor="ctr"/>
                </a:tc>
                <a:tc>
                  <a:txBody>
                    <a:bodyPr/>
                    <a:lstStyle/>
                    <a:p>
                      <a:pPr algn="ctr"/>
                      <a:r>
                        <a:rPr lang="ru-RU" b="1" i="1" dirty="0" smtClean="0">
                          <a:latin typeface="Cambria" pitchFamily="18" charset="0"/>
                        </a:rPr>
                        <a:t>9,7</a:t>
                      </a:r>
                      <a:endParaRPr lang="ru-RU" b="1" i="1" dirty="0">
                        <a:latin typeface="Cambria" pitchFamily="18" charset="0"/>
                      </a:endParaRPr>
                    </a:p>
                  </a:txBody>
                  <a:tcPr anchor="ctr"/>
                </a:tc>
                <a:tc>
                  <a:txBody>
                    <a:bodyPr/>
                    <a:lstStyle/>
                    <a:p>
                      <a:pPr algn="ctr"/>
                      <a:r>
                        <a:rPr lang="ru-RU" b="1" i="1" dirty="0" smtClean="0">
                          <a:latin typeface="Cambria" pitchFamily="18" charset="0"/>
                        </a:rPr>
                        <a:t>9,1</a:t>
                      </a:r>
                      <a:endParaRPr lang="ru-RU" b="1" i="1" dirty="0">
                        <a:latin typeface="Cambria" pitchFamily="18" charset="0"/>
                      </a:endParaRPr>
                    </a:p>
                  </a:txBody>
                  <a:tcPr anchor="ctr"/>
                </a:tc>
                <a:extLst>
                  <a:ext uri="{0D108BD9-81ED-4DB2-BD59-A6C34878D82A}">
                    <a16:rowId xmlns:a16="http://schemas.microsoft.com/office/drawing/2014/main" val="10003"/>
                  </a:ext>
                </a:extLst>
              </a:tr>
              <a:tr h="344957">
                <a:tc>
                  <a:txBody>
                    <a:bodyPr/>
                    <a:lstStyle/>
                    <a:p>
                      <a:r>
                        <a:rPr lang="ru-RU" sz="1800" b="1" i="1" dirty="0" smtClean="0"/>
                        <a:t>ИТОГО</a:t>
                      </a:r>
                      <a:endParaRPr lang="ru-RU" sz="1800" b="1" i="1" dirty="0"/>
                    </a:p>
                  </a:txBody>
                  <a:tcPr anchor="ctr"/>
                </a:tc>
                <a:tc>
                  <a:txBody>
                    <a:bodyPr/>
                    <a:lstStyle/>
                    <a:p>
                      <a:pPr algn="ctr"/>
                      <a:r>
                        <a:rPr lang="ru-RU" sz="1800" b="1" i="1" dirty="0" smtClean="0">
                          <a:latin typeface="Cambria" pitchFamily="18" charset="0"/>
                        </a:rPr>
                        <a:t>23,5</a:t>
                      </a:r>
                      <a:endParaRPr lang="ru-RU" sz="1800" b="1" i="1" dirty="0">
                        <a:latin typeface="Cambria" pitchFamily="18" charset="0"/>
                      </a:endParaRPr>
                    </a:p>
                  </a:txBody>
                  <a:tcPr anchor="ctr"/>
                </a:tc>
                <a:tc>
                  <a:txBody>
                    <a:bodyPr/>
                    <a:lstStyle/>
                    <a:p>
                      <a:pPr algn="ctr"/>
                      <a:r>
                        <a:rPr lang="ru-RU" sz="1800" b="1" i="1" dirty="0" smtClean="0">
                          <a:latin typeface="Cambria" pitchFamily="18" charset="0"/>
                        </a:rPr>
                        <a:t>102,2</a:t>
                      </a:r>
                      <a:endParaRPr lang="ru-RU" sz="1800" b="1" i="1" dirty="0">
                        <a:latin typeface="Cambria" pitchFamily="18" charset="0"/>
                      </a:endParaRPr>
                    </a:p>
                  </a:txBody>
                  <a:tcPr anchor="ctr"/>
                </a:tc>
                <a:tc>
                  <a:txBody>
                    <a:bodyPr/>
                    <a:lstStyle/>
                    <a:p>
                      <a:pPr algn="ctr"/>
                      <a:r>
                        <a:rPr lang="ru-RU" sz="1800" b="1" i="1" dirty="0" smtClean="0">
                          <a:latin typeface="Cambria" pitchFamily="18" charset="0"/>
                        </a:rPr>
                        <a:t>25,0</a:t>
                      </a:r>
                      <a:endParaRPr lang="ru-RU" sz="1800" b="1" i="1" dirty="0">
                        <a:latin typeface="Cambria" pitchFamily="18" charset="0"/>
                      </a:endParaRPr>
                    </a:p>
                  </a:txBody>
                  <a:tcPr anchor="ctr"/>
                </a:tc>
                <a:tc>
                  <a:txBody>
                    <a:bodyPr/>
                    <a:lstStyle/>
                    <a:p>
                      <a:pPr algn="ctr"/>
                      <a:r>
                        <a:rPr lang="ru-RU" sz="1800" b="1" i="1" dirty="0" smtClean="0">
                          <a:latin typeface="Cambria" pitchFamily="18" charset="0"/>
                        </a:rPr>
                        <a:t>25,0</a:t>
                      </a:r>
                      <a:endParaRPr lang="ru-RU" sz="1800" b="1" i="1" dirty="0">
                        <a:latin typeface="Cambria" pitchFamily="18" charset="0"/>
                      </a:endParaRPr>
                    </a:p>
                  </a:txBody>
                  <a:tcPr anchor="ctr"/>
                </a:tc>
                <a:tc>
                  <a:txBody>
                    <a:bodyPr/>
                    <a:lstStyle/>
                    <a:p>
                      <a:pPr algn="ctr"/>
                      <a:r>
                        <a:rPr lang="ru-RU" sz="1800" b="1" i="1" dirty="0" smtClean="0">
                          <a:latin typeface="Cambria" pitchFamily="18" charset="0"/>
                        </a:rPr>
                        <a:t>25,1</a:t>
                      </a:r>
                      <a:endParaRPr lang="ru-RU" sz="1800" b="1" i="1" dirty="0">
                        <a:latin typeface="Cambria" pitchFamily="18" charset="0"/>
                      </a:endParaRPr>
                    </a:p>
                  </a:txBody>
                  <a:tcPr anchor="ctr"/>
                </a:tc>
                <a:extLst>
                  <a:ext uri="{0D108BD9-81ED-4DB2-BD59-A6C34878D82A}">
                    <a16:rowId xmlns:a16="http://schemas.microsoft.com/office/drawing/2014/main" val="10004"/>
                  </a:ext>
                </a:extLst>
              </a:tr>
            </a:tbl>
          </a:graphicData>
        </a:graphic>
      </p:graphicFrame>
      <p:sp>
        <p:nvSpPr>
          <p:cNvPr id="4" name="TextBox 3"/>
          <p:cNvSpPr txBox="1"/>
          <p:nvPr/>
        </p:nvSpPr>
        <p:spPr>
          <a:xfrm>
            <a:off x="1475656" y="3284984"/>
            <a:ext cx="7668344" cy="415498"/>
          </a:xfrm>
          <a:prstGeom prst="rect">
            <a:avLst/>
          </a:prstGeom>
          <a:noFill/>
        </p:spPr>
        <p:txBody>
          <a:bodyPr wrap="square" rtlCol="0">
            <a:spAutoFit/>
          </a:bodyPr>
          <a:lstStyle/>
          <a:p>
            <a:r>
              <a:rPr lang="ru-RU" sz="2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Передаваемые полномочия по соглашениям в 2023 году</a:t>
            </a:r>
            <a:endParaRPr lang="ru-RU"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Стрелка вправо 4"/>
          <p:cNvSpPr/>
          <p:nvPr/>
        </p:nvSpPr>
        <p:spPr>
          <a:xfrm>
            <a:off x="611560" y="4365104"/>
            <a:ext cx="2016224" cy="2060848"/>
          </a:xfrm>
          <a:prstGeom prst="rightArrow">
            <a:avLst>
              <a:gd name="adj1" fmla="val 50000"/>
              <a:gd name="adj2" fmla="val 39458"/>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Кирилловский муниципальный район</a:t>
            </a:r>
            <a:endParaRPr lang="ru-RU" sz="1400" b="1" dirty="0"/>
          </a:p>
        </p:txBody>
      </p:sp>
      <p:sp>
        <p:nvSpPr>
          <p:cNvPr id="7" name="Стрелка влево 6"/>
          <p:cNvSpPr/>
          <p:nvPr/>
        </p:nvSpPr>
        <p:spPr>
          <a:xfrm>
            <a:off x="6660232" y="4221088"/>
            <a:ext cx="2016224" cy="2060848"/>
          </a:xfrm>
          <a:prstGeom prst="leftArrow">
            <a:avLst>
              <a:gd name="adj1" fmla="val 50000"/>
              <a:gd name="adj2" fmla="val 34984"/>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Поселения Кирилловского муниципального района</a:t>
            </a:r>
            <a:endParaRPr lang="ru-RU" sz="1400" b="1" dirty="0"/>
          </a:p>
        </p:txBody>
      </p:sp>
      <p:sp>
        <p:nvSpPr>
          <p:cNvPr id="8" name="Выгнутая вниз стрелка 7"/>
          <p:cNvSpPr/>
          <p:nvPr/>
        </p:nvSpPr>
        <p:spPr>
          <a:xfrm>
            <a:off x="2411760" y="5805264"/>
            <a:ext cx="4608512" cy="576064"/>
          </a:xfrm>
          <a:prstGeom prst="curvedUpArrow">
            <a:avLst>
              <a:gd name="adj1" fmla="val 19801"/>
              <a:gd name="adj2" fmla="val 105173"/>
              <a:gd name="adj3" fmla="val 61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026" name="Picture 2" descr="F:\digital-partnering-thumbnail.png"/>
          <p:cNvPicPr>
            <a:picLocks noChangeAspect="1" noChangeArrowheads="1"/>
          </p:cNvPicPr>
          <p:nvPr/>
        </p:nvPicPr>
        <p:blipFill>
          <a:blip r:embed="rId3" cstate="print"/>
          <a:srcRect/>
          <a:stretch>
            <a:fillRect/>
          </a:stretch>
        </p:blipFill>
        <p:spPr bwMode="auto">
          <a:xfrm>
            <a:off x="0" y="3429000"/>
            <a:ext cx="1619672" cy="1453332"/>
          </a:xfrm>
          <a:prstGeom prst="rect">
            <a:avLst/>
          </a:prstGeom>
          <a:noFill/>
          <a:effectLst>
            <a:softEdge rad="127000"/>
          </a:effectLst>
        </p:spPr>
      </p:pic>
      <p:sp>
        <p:nvSpPr>
          <p:cNvPr id="13" name="TextBox 12"/>
          <p:cNvSpPr txBox="1"/>
          <p:nvPr/>
        </p:nvSpPr>
        <p:spPr>
          <a:xfrm>
            <a:off x="3995936" y="6021288"/>
            <a:ext cx="2376264" cy="338554"/>
          </a:xfrm>
          <a:prstGeom prst="rect">
            <a:avLst/>
          </a:prstGeom>
          <a:noFill/>
        </p:spPr>
        <p:txBody>
          <a:bodyPr wrap="square" rtlCol="0">
            <a:spAutoFit/>
          </a:bodyPr>
          <a:lstStyle/>
          <a:p>
            <a:r>
              <a:rPr lang="ru-RU" sz="1600" b="1" i="1" dirty="0" smtClean="0">
                <a:solidFill>
                  <a:srgbClr val="00B050"/>
                </a:solidFill>
                <a:latin typeface="Calibri" pitchFamily="34" charset="0"/>
              </a:rPr>
              <a:t>4 полномочия</a:t>
            </a:r>
            <a:endParaRPr lang="ru-RU" sz="1600" b="1" i="1" dirty="0">
              <a:solidFill>
                <a:srgbClr val="00B050"/>
              </a:solidFill>
              <a:latin typeface="Calibri" pitchFamily="34" charset="0"/>
            </a:endParaRPr>
          </a:p>
        </p:txBody>
      </p:sp>
      <p:sp>
        <p:nvSpPr>
          <p:cNvPr id="14" name="Выгнутая вниз стрелка 13"/>
          <p:cNvSpPr/>
          <p:nvPr/>
        </p:nvSpPr>
        <p:spPr>
          <a:xfrm rot="10800000">
            <a:off x="2123728" y="4221088"/>
            <a:ext cx="4608512" cy="576064"/>
          </a:xfrm>
          <a:prstGeom prst="curvedUpArrow">
            <a:avLst>
              <a:gd name="adj1" fmla="val 19801"/>
              <a:gd name="adj2" fmla="val 105173"/>
              <a:gd name="adj3" fmla="val 61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TextBox 14"/>
          <p:cNvSpPr txBox="1"/>
          <p:nvPr/>
        </p:nvSpPr>
        <p:spPr>
          <a:xfrm>
            <a:off x="2987824" y="4365104"/>
            <a:ext cx="1800200" cy="553998"/>
          </a:xfrm>
          <a:prstGeom prst="rect">
            <a:avLst/>
          </a:prstGeom>
          <a:noFill/>
        </p:spPr>
        <p:txBody>
          <a:bodyPr wrap="square" rtlCol="0">
            <a:spAutoFit/>
          </a:bodyPr>
          <a:lstStyle/>
          <a:p>
            <a:pPr algn="ctr"/>
            <a:r>
              <a:rPr lang="ru-RU" sz="1600" b="1" i="1" dirty="0" smtClean="0">
                <a:solidFill>
                  <a:srgbClr val="00B050"/>
                </a:solidFill>
                <a:latin typeface="Calibri" pitchFamily="34" charset="0"/>
              </a:rPr>
              <a:t>15 полномочий </a:t>
            </a:r>
          </a:p>
          <a:p>
            <a:pPr algn="ctr"/>
            <a:r>
              <a:rPr lang="ru-RU" sz="1400" b="1" i="1" dirty="0" smtClean="0">
                <a:solidFill>
                  <a:srgbClr val="00B050"/>
                </a:solidFill>
                <a:latin typeface="Calibri" pitchFamily="34" charset="0"/>
              </a:rPr>
              <a:t>(от МО г. Кириллов)</a:t>
            </a:r>
          </a:p>
        </p:txBody>
      </p:sp>
      <p:sp>
        <p:nvSpPr>
          <p:cNvPr id="16" name="TextBox 15"/>
          <p:cNvSpPr txBox="1"/>
          <p:nvPr/>
        </p:nvSpPr>
        <p:spPr>
          <a:xfrm>
            <a:off x="4644008" y="4365104"/>
            <a:ext cx="2088232" cy="769441"/>
          </a:xfrm>
          <a:prstGeom prst="rect">
            <a:avLst/>
          </a:prstGeom>
          <a:noFill/>
        </p:spPr>
        <p:txBody>
          <a:bodyPr wrap="square" rtlCol="0">
            <a:spAutoFit/>
          </a:bodyPr>
          <a:lstStyle/>
          <a:p>
            <a:pPr algn="ctr"/>
            <a:r>
              <a:rPr lang="ru-RU" sz="1600" b="1" i="1" dirty="0" smtClean="0">
                <a:solidFill>
                  <a:srgbClr val="00B050"/>
                </a:solidFill>
                <a:latin typeface="Calibri" pitchFamily="34" charset="0"/>
              </a:rPr>
              <a:t>4 полномочия </a:t>
            </a:r>
          </a:p>
          <a:p>
            <a:pPr algn="ctr"/>
            <a:r>
              <a:rPr lang="ru-RU" sz="1400" b="1" i="1" dirty="0" smtClean="0">
                <a:solidFill>
                  <a:srgbClr val="00B050"/>
                </a:solidFill>
                <a:latin typeface="Calibri" pitchFamily="34" charset="0"/>
              </a:rPr>
              <a:t>(от сельских поселений)</a:t>
            </a:r>
            <a:endParaRPr lang="ru-RU" sz="1400" b="1" i="1" dirty="0">
              <a:solidFill>
                <a:srgbClr val="00B050"/>
              </a:solidFill>
              <a:latin typeface="Calibri" pitchFamily="34" charset="0"/>
            </a:endParaRPr>
          </a:p>
        </p:txBody>
      </p:sp>
      <p:sp>
        <p:nvSpPr>
          <p:cNvPr id="17" name="TextBox 16"/>
          <p:cNvSpPr txBox="1"/>
          <p:nvPr/>
        </p:nvSpPr>
        <p:spPr>
          <a:xfrm>
            <a:off x="1763688" y="3861048"/>
            <a:ext cx="5760640" cy="369332"/>
          </a:xfrm>
          <a:prstGeom prst="rect">
            <a:avLst/>
          </a:prstGeom>
          <a:noFill/>
        </p:spPr>
        <p:txBody>
          <a:bodyPr wrap="square" rtlCol="0">
            <a:spAutoFit/>
          </a:bodyPr>
          <a:lstStyle/>
          <a:p>
            <a:r>
              <a:rPr lang="ru-RU" b="1" i="1" dirty="0" smtClean="0">
                <a:solidFill>
                  <a:srgbClr val="008000"/>
                </a:solidFill>
              </a:rPr>
              <a:t>Соглашения с 7 муниципальными образованиями</a:t>
            </a:r>
            <a:endParaRPr lang="ru-RU" b="1" i="1" dirty="0">
              <a:solidFill>
                <a:srgbClr val="008000"/>
              </a:solidFill>
            </a:endParaRPr>
          </a:p>
        </p:txBody>
      </p:sp>
      <p:sp>
        <p:nvSpPr>
          <p:cNvPr id="18" name="TextBox 17"/>
          <p:cNvSpPr txBox="1"/>
          <p:nvPr/>
        </p:nvSpPr>
        <p:spPr>
          <a:xfrm>
            <a:off x="1835696" y="6309320"/>
            <a:ext cx="5760640" cy="369332"/>
          </a:xfrm>
          <a:prstGeom prst="rect">
            <a:avLst/>
          </a:prstGeom>
          <a:noFill/>
        </p:spPr>
        <p:txBody>
          <a:bodyPr wrap="square" rtlCol="0">
            <a:spAutoFit/>
          </a:bodyPr>
          <a:lstStyle/>
          <a:p>
            <a:r>
              <a:rPr lang="ru-RU" b="1" i="1" dirty="0" smtClean="0">
                <a:solidFill>
                  <a:srgbClr val="008000"/>
                </a:solidFill>
              </a:rPr>
              <a:t>Соглашения с 7 муниципальными образованиями</a:t>
            </a:r>
            <a:endParaRPr lang="ru-RU" b="1" i="1" dirty="0">
              <a:solidFill>
                <a:srgbClr val="008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4348" y="214290"/>
            <a:ext cx="8229600" cy="714380"/>
          </a:xfrm>
        </p:spPr>
        <p:txBody>
          <a:bodyPr>
            <a:normAutofit fontScale="90000"/>
          </a:bodyPr>
          <a:lstStyle/>
          <a:p>
            <a:pPr algn="ctr"/>
            <a:r>
              <a:rPr lang="ru-RU" sz="1800" i="1" dirty="0" smtClean="0">
                <a:solidFill>
                  <a:schemeClr val="accent1">
                    <a:lumMod val="50000"/>
                  </a:schemeClr>
                </a:solidFill>
                <a:effectLst/>
              </a:rPr>
              <a:t>Сведения об основных социально-экономических решениях, предусмотренных проектом решения о бюджете, отличающем его от бюджета 2022 года.</a:t>
            </a:r>
            <a:endParaRPr lang="ru-RU" sz="1800" i="1" dirty="0">
              <a:solidFill>
                <a:schemeClr val="accent1">
                  <a:lumMod val="50000"/>
                </a:schemeClr>
              </a:solidFill>
              <a:effectLst/>
            </a:endParaRPr>
          </a:p>
        </p:txBody>
      </p:sp>
      <p:sp>
        <p:nvSpPr>
          <p:cNvPr id="16" name="Овал 15"/>
          <p:cNvSpPr/>
          <p:nvPr/>
        </p:nvSpPr>
        <p:spPr>
          <a:xfrm>
            <a:off x="142844" y="980728"/>
            <a:ext cx="2916988" cy="2304256"/>
          </a:xfrm>
          <a:prstGeom prst="ellipse">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400" i="1" dirty="0" smtClean="0">
                <a:solidFill>
                  <a:schemeClr val="tx1"/>
                </a:solidFill>
                <a:latin typeface="Times New Roman" pitchFamily="18" charset="0"/>
                <a:cs typeface="Times New Roman" pitchFamily="18" charset="0"/>
              </a:rPr>
              <a:t>Доходы: Единый налоговый платеж</a:t>
            </a:r>
            <a:endParaRPr lang="ru-RU" sz="2400" i="1" dirty="0">
              <a:solidFill>
                <a:schemeClr val="tx1"/>
              </a:solidFill>
              <a:latin typeface="Times New Roman" pitchFamily="18" charset="0"/>
              <a:cs typeface="Times New Roman" pitchFamily="18" charset="0"/>
            </a:endParaRPr>
          </a:p>
        </p:txBody>
      </p:sp>
      <p:sp>
        <p:nvSpPr>
          <p:cNvPr id="36" name="Прямоугольник 35"/>
          <p:cNvSpPr/>
          <p:nvPr/>
        </p:nvSpPr>
        <p:spPr>
          <a:xfrm>
            <a:off x="3707904" y="1268760"/>
            <a:ext cx="3078674" cy="1169551"/>
          </a:xfrm>
          <a:prstGeom prst="rect">
            <a:avLst/>
          </a:prstGeom>
        </p:spPr>
        <p:txBody>
          <a:bodyPr wrap="square">
            <a:spAutoFit/>
          </a:bodyPr>
          <a:lstStyle/>
          <a:p>
            <a:pPr algn="ctr"/>
            <a:r>
              <a:rPr lang="ru-RU" sz="1400" dirty="0" smtClean="0"/>
              <a:t>С 2023 года вводится единый налоговый платеж для всех компаний и ИП. Он подразумевает уплату налогов и взносов в бюджет одной суммой.</a:t>
            </a:r>
            <a:endParaRPr lang="ru-RU" sz="1400" dirty="0"/>
          </a:p>
        </p:txBody>
      </p:sp>
      <p:sp>
        <p:nvSpPr>
          <p:cNvPr id="39" name="TextBox 38"/>
          <p:cNvSpPr txBox="1"/>
          <p:nvPr/>
        </p:nvSpPr>
        <p:spPr>
          <a:xfrm>
            <a:off x="3491880" y="4509120"/>
            <a:ext cx="3545236" cy="2308324"/>
          </a:xfrm>
          <a:prstGeom prst="rect">
            <a:avLst/>
          </a:prstGeom>
          <a:noFill/>
        </p:spPr>
        <p:txBody>
          <a:bodyPr wrap="square" rtlCol="0">
            <a:spAutoFit/>
          </a:bodyPr>
          <a:lstStyle/>
          <a:p>
            <a:r>
              <a:rPr lang="ru-RU" sz="1400" dirty="0" smtClean="0"/>
              <a:t>Разработка ПСД и </a:t>
            </a:r>
            <a:r>
              <a:rPr lang="ru-RU" sz="1400" dirty="0" err="1" smtClean="0"/>
              <a:t>софинансиование</a:t>
            </a:r>
            <a:endParaRPr lang="ru-RU" sz="1400" dirty="0" smtClean="0"/>
          </a:p>
          <a:p>
            <a:r>
              <a:rPr lang="ru-RU" sz="1400" dirty="0" smtClean="0"/>
              <a:t> на строительство объекта «Физкультурно-оздоровительный комплекс с плавательным бассейном</a:t>
            </a:r>
          </a:p>
          <a:p>
            <a:r>
              <a:rPr lang="ru-RU" sz="1400" dirty="0" smtClean="0"/>
              <a:t>в г. Кириллове»</a:t>
            </a:r>
          </a:p>
          <a:p>
            <a:pPr algn="ctr"/>
            <a:r>
              <a:rPr lang="ru-RU" sz="1400" dirty="0" smtClean="0"/>
              <a:t>в  2023 году 8774,8 тыс. руб., </a:t>
            </a:r>
          </a:p>
          <a:p>
            <a:pPr algn="ctr"/>
            <a:r>
              <a:rPr lang="ru-RU" sz="1400" dirty="0" smtClean="0"/>
              <a:t>в 2024 году 11176,5 тыс. руб.,</a:t>
            </a:r>
          </a:p>
          <a:p>
            <a:pPr algn="ctr"/>
            <a:r>
              <a:rPr lang="ru-RU" sz="1400" dirty="0" smtClean="0"/>
              <a:t>в 2025 году 3453,3 тыс. руб.     </a:t>
            </a:r>
            <a:endParaRPr lang="ru-RU" sz="1400" i="1" dirty="0" smtClean="0"/>
          </a:p>
          <a:p>
            <a:endParaRPr lang="ru-RU" sz="1400" dirty="0" smtClean="0"/>
          </a:p>
          <a:p>
            <a:endParaRPr lang="ru-RU" dirty="0"/>
          </a:p>
        </p:txBody>
      </p:sp>
      <p:sp>
        <p:nvSpPr>
          <p:cNvPr id="19" name="TextBox 18"/>
          <p:cNvSpPr txBox="1"/>
          <p:nvPr/>
        </p:nvSpPr>
        <p:spPr>
          <a:xfrm>
            <a:off x="3419872" y="2996953"/>
            <a:ext cx="3795334" cy="1169551"/>
          </a:xfrm>
          <a:prstGeom prst="rect">
            <a:avLst/>
          </a:prstGeom>
          <a:noFill/>
        </p:spPr>
        <p:txBody>
          <a:bodyPr wrap="square" rtlCol="0">
            <a:spAutoFit/>
          </a:bodyPr>
          <a:lstStyle/>
          <a:p>
            <a:pPr algn="ctr"/>
            <a:r>
              <a:rPr lang="ru-RU" sz="1400" dirty="0" smtClean="0"/>
              <a:t>Строительство детского сада </a:t>
            </a:r>
          </a:p>
          <a:p>
            <a:pPr algn="ctr"/>
            <a:r>
              <a:rPr lang="ru-RU" sz="1400" dirty="0" smtClean="0"/>
              <a:t>на 145 мест  в г. Кириллове по</a:t>
            </a:r>
          </a:p>
          <a:p>
            <a:pPr algn="ctr"/>
            <a:r>
              <a:rPr lang="ru-RU" sz="1400" dirty="0" smtClean="0"/>
              <a:t> ул. Ленина  </a:t>
            </a:r>
          </a:p>
          <a:p>
            <a:pPr algn="ctr"/>
            <a:r>
              <a:rPr lang="ru-RU" sz="1400" dirty="0" smtClean="0"/>
              <a:t>в  2023 году 75528,5 тыс. руб., </a:t>
            </a:r>
          </a:p>
          <a:p>
            <a:pPr algn="ctr"/>
            <a:r>
              <a:rPr lang="ru-RU" sz="1400" dirty="0" smtClean="0"/>
              <a:t>в 2024 году 302113,8 тыс. руб. </a:t>
            </a:r>
            <a:endParaRPr lang="ru-RU" sz="1400" i="1" dirty="0"/>
          </a:p>
        </p:txBody>
      </p:sp>
      <p:sp>
        <p:nvSpPr>
          <p:cNvPr id="21" name="Овал 20"/>
          <p:cNvSpPr/>
          <p:nvPr/>
        </p:nvSpPr>
        <p:spPr>
          <a:xfrm>
            <a:off x="179512" y="3573016"/>
            <a:ext cx="3096344" cy="2865904"/>
          </a:xfrm>
          <a:prstGeom prst="ellipse">
            <a:avLst/>
          </a:prstGeom>
          <a:solidFill>
            <a:schemeClr val="bg2">
              <a:lumMod val="9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400" i="1" dirty="0" smtClean="0">
                <a:solidFill>
                  <a:schemeClr val="tx1"/>
                </a:solidFill>
                <a:latin typeface="Times New Roman" pitchFamily="18" charset="0"/>
                <a:cs typeface="Times New Roman" pitchFamily="18" charset="0"/>
              </a:rPr>
              <a:t>Расходы:</a:t>
            </a:r>
          </a:p>
          <a:p>
            <a:pPr algn="ctr">
              <a:buNone/>
            </a:pPr>
            <a:r>
              <a:rPr lang="ru-RU" sz="2400" i="1" dirty="0" smtClean="0">
                <a:solidFill>
                  <a:schemeClr val="tx1"/>
                </a:solidFill>
                <a:latin typeface="Times New Roman" pitchFamily="18" charset="0"/>
                <a:cs typeface="Times New Roman" pitchFamily="18" charset="0"/>
              </a:rPr>
              <a:t>Новые расходные  обязательства</a:t>
            </a:r>
            <a:endParaRPr lang="ru-RU" sz="2400" i="1" dirty="0">
              <a:solidFill>
                <a:schemeClr val="tx1"/>
              </a:solidFill>
              <a:latin typeface="Times New Roman" pitchFamily="18" charset="0"/>
              <a:cs typeface="Times New Roman" pitchFamily="18" charset="0"/>
            </a:endParaRPr>
          </a:p>
        </p:txBody>
      </p:sp>
      <p:sp>
        <p:nvSpPr>
          <p:cNvPr id="27" name="Стрелка вправо 26"/>
          <p:cNvSpPr/>
          <p:nvPr/>
        </p:nvSpPr>
        <p:spPr>
          <a:xfrm rot="19426530">
            <a:off x="3143168" y="3925217"/>
            <a:ext cx="619391" cy="484632"/>
          </a:xfrm>
          <a:prstGeom prst="rightArrow">
            <a:avLst>
              <a:gd name="adj1" fmla="val 5907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27"/>
          <p:cNvSpPr/>
          <p:nvPr/>
        </p:nvSpPr>
        <p:spPr>
          <a:xfrm rot="1501169">
            <a:off x="3138665" y="5601083"/>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74" name="AutoShape 2" descr="file:///E:/%D0%97%D0%90%D0%AF%D0%92%D0%9A%D0%98/foto-press-sluzhby-glavy-r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file:///E:/%D0%97%D0%90%D0%AF%D0%92%D0%9A%D0%98/foto-press-sluzhby-glavy-rh-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8" name="Picture 6" descr="E:\ЗАЯВКИ\1638475772_74-sportishka-com-p-plavatelnii-bassein-krasivie-sportivnie-fo-82.jpg"/>
          <p:cNvPicPr>
            <a:picLocks noChangeAspect="1" noChangeArrowheads="1"/>
          </p:cNvPicPr>
          <p:nvPr/>
        </p:nvPicPr>
        <p:blipFill>
          <a:blip r:embed="rId3" cstate="print"/>
          <a:srcRect/>
          <a:stretch>
            <a:fillRect/>
          </a:stretch>
        </p:blipFill>
        <p:spPr bwMode="auto">
          <a:xfrm>
            <a:off x="6660233" y="4725144"/>
            <a:ext cx="2375712" cy="1656184"/>
          </a:xfrm>
          <a:prstGeom prst="rect">
            <a:avLst/>
          </a:prstGeom>
          <a:noFill/>
        </p:spPr>
      </p:pic>
      <p:sp>
        <p:nvSpPr>
          <p:cNvPr id="29" name="Стрелка вправо 28"/>
          <p:cNvSpPr/>
          <p:nvPr/>
        </p:nvSpPr>
        <p:spPr>
          <a:xfrm>
            <a:off x="3131840" y="1844824"/>
            <a:ext cx="619391" cy="484632"/>
          </a:xfrm>
          <a:prstGeom prst="rightArrow">
            <a:avLst>
              <a:gd name="adj1" fmla="val 5907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0" name="Picture 8" descr="E:\ЗАЯВКИ\budget.png"/>
          <p:cNvPicPr>
            <a:picLocks noChangeAspect="1" noChangeArrowheads="1"/>
          </p:cNvPicPr>
          <p:nvPr/>
        </p:nvPicPr>
        <p:blipFill>
          <a:blip r:embed="rId4" cstate="print"/>
          <a:srcRect/>
          <a:stretch>
            <a:fillRect/>
          </a:stretch>
        </p:blipFill>
        <p:spPr bwMode="auto">
          <a:xfrm>
            <a:off x="6660232" y="1124744"/>
            <a:ext cx="2483768" cy="1592412"/>
          </a:xfrm>
          <a:prstGeom prst="rect">
            <a:avLst/>
          </a:prstGeom>
          <a:noFill/>
        </p:spPr>
      </p:pic>
      <p:pic>
        <p:nvPicPr>
          <p:cNvPr id="3081" name="Picture 9" descr="E:\На сайт\JVIbWO-wYMI.jpg"/>
          <p:cNvPicPr>
            <a:picLocks noChangeAspect="1" noChangeArrowheads="1"/>
          </p:cNvPicPr>
          <p:nvPr/>
        </p:nvPicPr>
        <p:blipFill>
          <a:blip r:embed="rId5" cstate="print"/>
          <a:srcRect/>
          <a:stretch>
            <a:fillRect/>
          </a:stretch>
        </p:blipFill>
        <p:spPr bwMode="auto">
          <a:xfrm>
            <a:off x="6660232" y="2780928"/>
            <a:ext cx="2483768" cy="18722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500"/>
                            </p:stCondLst>
                            <p:childTnLst>
                              <p:par>
                                <p:cTn id="15" presetID="54" presetClass="entr" presetSubtype="0" accel="10000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strVal val="#ppt_w*0.05"/>
                                          </p:val>
                                        </p:tav>
                                        <p:tav tm="100000">
                                          <p:val>
                                            <p:strVal val="#ppt_w"/>
                                          </p:val>
                                        </p:tav>
                                      </p:tavLst>
                                    </p:anim>
                                    <p:anim calcmode="lin" valueType="num">
                                      <p:cBhvr>
                                        <p:cTn id="18" dur="500" fill="hold"/>
                                        <p:tgtEl>
                                          <p:spTgt spid="36"/>
                                        </p:tgtEl>
                                        <p:attrNameLst>
                                          <p:attrName>ppt_h</p:attrName>
                                        </p:attrNameLst>
                                      </p:cBhvr>
                                      <p:tavLst>
                                        <p:tav tm="0">
                                          <p:val>
                                            <p:strVal val="#ppt_h"/>
                                          </p:val>
                                        </p:tav>
                                        <p:tav tm="100000">
                                          <p:val>
                                            <p:strVal val="#ppt_h"/>
                                          </p:val>
                                        </p:tav>
                                      </p:tavLst>
                                    </p:anim>
                                    <p:anim calcmode="lin" valueType="num">
                                      <p:cBhvr>
                                        <p:cTn id="19" dur="500" fill="hold"/>
                                        <p:tgtEl>
                                          <p:spTgt spid="36"/>
                                        </p:tgtEl>
                                        <p:attrNameLst>
                                          <p:attrName>ppt_x</p:attrName>
                                        </p:attrNameLst>
                                      </p:cBhvr>
                                      <p:tavLst>
                                        <p:tav tm="0">
                                          <p:val>
                                            <p:strVal val="#ppt_x-.2"/>
                                          </p:val>
                                        </p:tav>
                                        <p:tav tm="100000">
                                          <p:val>
                                            <p:strVal val="#ppt_x"/>
                                          </p:val>
                                        </p:tav>
                                      </p:tavLst>
                                    </p:anim>
                                    <p:anim calcmode="lin" valueType="num">
                                      <p:cBhvr>
                                        <p:cTn id="20" dur="500" fill="hold"/>
                                        <p:tgtEl>
                                          <p:spTgt spid="36"/>
                                        </p:tgtEl>
                                        <p:attrNameLst>
                                          <p:attrName>ppt_y</p:attrName>
                                        </p:attrNameLst>
                                      </p:cBhvr>
                                      <p:tavLst>
                                        <p:tav tm="0">
                                          <p:val>
                                            <p:strVal val="#ppt_y"/>
                                          </p:val>
                                        </p:tav>
                                        <p:tav tm="100000">
                                          <p:val>
                                            <p:strVal val="#ppt_y"/>
                                          </p:val>
                                        </p:tav>
                                      </p:tavLst>
                                    </p:anim>
                                    <p:animEffect transition="in" filter="fade">
                                      <p:cBhvr>
                                        <p:cTn id="21" dur="500"/>
                                        <p:tgtEl>
                                          <p:spTgt spid="36"/>
                                        </p:tgtEl>
                                      </p:cBhvr>
                                    </p:animEffect>
                                  </p:childTnLst>
                                </p:cTn>
                              </p:par>
                            </p:childTnLst>
                          </p:cTn>
                        </p:par>
                        <p:par>
                          <p:cTn id="22" fill="hold">
                            <p:stCondLst>
                              <p:cond delay="1000"/>
                            </p:stCondLst>
                            <p:childTnLst>
                              <p:par>
                                <p:cTn id="23" presetID="54" presetClass="entr" presetSubtype="0" accel="10000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strVal val="#ppt_w*0.05"/>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anim calcmode="lin" valueType="num">
                                      <p:cBhvr>
                                        <p:cTn id="27" dur="500" fill="hold"/>
                                        <p:tgtEl>
                                          <p:spTgt spid="19"/>
                                        </p:tgtEl>
                                        <p:attrNameLst>
                                          <p:attrName>ppt_x</p:attrName>
                                        </p:attrNameLst>
                                      </p:cBhvr>
                                      <p:tavLst>
                                        <p:tav tm="0">
                                          <p:val>
                                            <p:strVal val="#ppt_x-.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animEffect transition="in" filter="fade">
                                      <p:cBhvr>
                                        <p:cTn id="29" dur="500"/>
                                        <p:tgtEl>
                                          <p:spTgt spid="19"/>
                                        </p:tgtEl>
                                      </p:cBhvr>
                                    </p:animEffect>
                                  </p:childTnLst>
                                </p:cTn>
                              </p:par>
                            </p:childTnLst>
                          </p:cTn>
                        </p:par>
                        <p:par>
                          <p:cTn id="30" fill="hold">
                            <p:stCondLst>
                              <p:cond delay="1500"/>
                            </p:stCondLst>
                            <p:childTnLst>
                              <p:par>
                                <p:cTn id="31" presetID="54" presetClass="entr" presetSubtype="0" accel="10000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strVal val="#ppt_w*0.05"/>
                                          </p:val>
                                        </p:tav>
                                        <p:tav tm="100000">
                                          <p:val>
                                            <p:strVal val="#ppt_w"/>
                                          </p:val>
                                        </p:tav>
                                      </p:tavLst>
                                    </p:anim>
                                    <p:anim calcmode="lin" valueType="num">
                                      <p:cBhvr>
                                        <p:cTn id="34" dur="500" fill="hold"/>
                                        <p:tgtEl>
                                          <p:spTgt spid="39"/>
                                        </p:tgtEl>
                                        <p:attrNameLst>
                                          <p:attrName>ppt_h</p:attrName>
                                        </p:attrNameLst>
                                      </p:cBhvr>
                                      <p:tavLst>
                                        <p:tav tm="0">
                                          <p:val>
                                            <p:strVal val="#ppt_h"/>
                                          </p:val>
                                        </p:tav>
                                        <p:tav tm="100000">
                                          <p:val>
                                            <p:strVal val="#ppt_h"/>
                                          </p:val>
                                        </p:tav>
                                      </p:tavLst>
                                    </p:anim>
                                    <p:anim calcmode="lin" valueType="num">
                                      <p:cBhvr>
                                        <p:cTn id="35" dur="500" fill="hold"/>
                                        <p:tgtEl>
                                          <p:spTgt spid="39"/>
                                        </p:tgtEl>
                                        <p:attrNameLst>
                                          <p:attrName>ppt_x</p:attrName>
                                        </p:attrNameLst>
                                      </p:cBhvr>
                                      <p:tavLst>
                                        <p:tav tm="0">
                                          <p:val>
                                            <p:strVal val="#ppt_x-.2"/>
                                          </p:val>
                                        </p:tav>
                                        <p:tav tm="100000">
                                          <p:val>
                                            <p:strVal val="#ppt_x"/>
                                          </p:val>
                                        </p:tav>
                                      </p:tavLst>
                                    </p:anim>
                                    <p:anim calcmode="lin" valueType="num">
                                      <p:cBhvr>
                                        <p:cTn id="36" dur="500" fill="hold"/>
                                        <p:tgtEl>
                                          <p:spTgt spid="39"/>
                                        </p:tgtEl>
                                        <p:attrNameLst>
                                          <p:attrName>ppt_y</p:attrName>
                                        </p:attrNameLst>
                                      </p:cBhvr>
                                      <p:tavLst>
                                        <p:tav tm="0">
                                          <p:val>
                                            <p:strVal val="#ppt_y"/>
                                          </p:val>
                                        </p:tav>
                                        <p:tav tm="100000">
                                          <p:val>
                                            <p:strVal val="#ppt_y"/>
                                          </p:val>
                                        </p:tav>
                                      </p:tavLst>
                                    </p:anim>
                                    <p:animEffect transition="in" filter="fade">
                                      <p:cBhvr>
                                        <p:cTn id="37" dur="500"/>
                                        <p:tgtEl>
                                          <p:spTgt spid="39"/>
                                        </p:tgtEl>
                                      </p:cBhvr>
                                    </p:animEffec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36" grpId="0"/>
      <p:bldP spid="39" grpId="0"/>
      <p:bldP spid="19" grpId="0"/>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824536"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i="1" dirty="0" smtClean="0"/>
              <a:t>ДЕФИЦИТ / ПРОФИЦИТ </a:t>
            </a:r>
          </a:p>
          <a:p>
            <a:pPr algn="ctr"/>
            <a:r>
              <a:rPr lang="ru-RU" sz="2400" i="1" dirty="0" smtClean="0"/>
              <a:t>районного бюджета </a:t>
            </a:r>
            <a:endParaRPr lang="ru-RU" sz="2400" i="1" dirty="0"/>
          </a:p>
        </p:txBody>
      </p:sp>
      <p:sp>
        <p:nvSpPr>
          <p:cNvPr id="3" name="Прямоугольник 2"/>
          <p:cNvSpPr/>
          <p:nvPr/>
        </p:nvSpPr>
        <p:spPr>
          <a:xfrm>
            <a:off x="179512" y="1340768"/>
            <a:ext cx="4824536" cy="24482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i="1" dirty="0" smtClean="0"/>
              <a:t>Основным принципом формирования бюджета является его </a:t>
            </a:r>
            <a:r>
              <a:rPr lang="ru-RU" sz="1600" b="1" i="1" dirty="0" smtClean="0"/>
              <a:t>сбалансированность.</a:t>
            </a:r>
          </a:p>
          <a:p>
            <a:pPr algn="ctr"/>
            <a:r>
              <a:rPr lang="ru-RU" sz="1600" i="1" dirty="0" smtClean="0"/>
              <a:t>Это означает, что </a:t>
            </a:r>
            <a:r>
              <a:rPr lang="ru-RU" sz="1600" b="1" i="1" dirty="0" smtClean="0"/>
              <a:t>объем расходов должен соответствовать объему доходов и поступлений источников финансирования его дефицита.</a:t>
            </a:r>
          </a:p>
          <a:p>
            <a:pPr algn="ctr"/>
            <a:r>
              <a:rPr lang="ru-RU" sz="1600" i="1" dirty="0" smtClean="0"/>
              <a:t>В зависимости от соотношения доходов и расходов </a:t>
            </a:r>
            <a:r>
              <a:rPr lang="ru-RU" sz="1600" b="1" i="1" dirty="0" smtClean="0"/>
              <a:t>бюджеты могут быть нескольких видов:</a:t>
            </a:r>
            <a:endParaRPr lang="ru-RU" sz="1600" i="1" dirty="0"/>
          </a:p>
        </p:txBody>
      </p:sp>
      <p:sp>
        <p:nvSpPr>
          <p:cNvPr id="4" name="Стрелка вниз 3"/>
          <p:cNvSpPr/>
          <p:nvPr/>
        </p:nvSpPr>
        <p:spPr>
          <a:xfrm>
            <a:off x="1907704" y="3861048"/>
            <a:ext cx="1296144" cy="36004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Прямоугольник 5"/>
          <p:cNvSpPr/>
          <p:nvPr/>
        </p:nvSpPr>
        <p:spPr>
          <a:xfrm>
            <a:off x="251520" y="4293096"/>
            <a:ext cx="2088232" cy="1008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t>Профицитный</a:t>
            </a:r>
            <a:r>
              <a:rPr lang="ru-RU" sz="1600" b="1" dirty="0" smtClean="0"/>
              <a:t>  бюджет</a:t>
            </a:r>
          </a:p>
          <a:p>
            <a:pPr algn="ctr"/>
            <a:r>
              <a:rPr lang="ru-RU" sz="1400" i="1" dirty="0" smtClean="0"/>
              <a:t>превышение доходов над расходами</a:t>
            </a:r>
            <a:endParaRPr lang="ru-RU" sz="1400" i="1" dirty="0"/>
          </a:p>
        </p:txBody>
      </p:sp>
      <p:sp>
        <p:nvSpPr>
          <p:cNvPr id="7" name="Прямоугольник 6"/>
          <p:cNvSpPr/>
          <p:nvPr/>
        </p:nvSpPr>
        <p:spPr>
          <a:xfrm>
            <a:off x="2915816" y="4293096"/>
            <a:ext cx="20882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smtClean="0"/>
              <a:t>Дефицитный  бюджет</a:t>
            </a:r>
            <a:endParaRPr lang="ru-RU" sz="1600" b="1" dirty="0" smtClean="0"/>
          </a:p>
          <a:p>
            <a:pPr algn="ctr"/>
            <a:r>
              <a:rPr lang="ru-RU" sz="1400" i="1" dirty="0" smtClean="0"/>
              <a:t>превышение расходов над доходами</a:t>
            </a:r>
            <a:endParaRPr lang="ru-RU" sz="1400" i="1" dirty="0"/>
          </a:p>
        </p:txBody>
      </p:sp>
      <p:sp>
        <p:nvSpPr>
          <p:cNvPr id="8" name="TextBox 7"/>
          <p:cNvSpPr txBox="1"/>
          <p:nvPr/>
        </p:nvSpPr>
        <p:spPr>
          <a:xfrm>
            <a:off x="251520" y="5373216"/>
            <a:ext cx="2088232" cy="1200329"/>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данном случае принимается решение, как их использовать, например, накапливать резервы, остатки, либо погашать муниципальный долг.</a:t>
            </a:r>
            <a:endParaRPr lang="ru-RU" sz="1200" dirty="0">
              <a:latin typeface="Times New Roman" pitchFamily="18" charset="0"/>
              <a:cs typeface="Times New Roman" pitchFamily="18" charset="0"/>
            </a:endParaRPr>
          </a:p>
        </p:txBody>
      </p:sp>
      <p:sp>
        <p:nvSpPr>
          <p:cNvPr id="9" name="TextBox 8"/>
          <p:cNvSpPr txBox="1"/>
          <p:nvPr/>
        </p:nvSpPr>
        <p:spPr>
          <a:xfrm>
            <a:off x="2915816" y="5373217"/>
            <a:ext cx="2088232" cy="138499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данном случае принимается решение об источниках покрытия дефицита, например, использовать  имеющиеся остатки средств, взять кредит.</a:t>
            </a:r>
            <a:endParaRPr lang="ru-RU" sz="1200" dirty="0">
              <a:latin typeface="Times New Roman" pitchFamily="18" charset="0"/>
              <a:cs typeface="Times New Roman" pitchFamily="18" charset="0"/>
            </a:endParaRPr>
          </a:p>
        </p:txBody>
      </p:sp>
      <mc:AlternateContent xmlns:mc="http://schemas.openxmlformats.org/markup-compatibility/2006">
        <mc:Choice xmlns:cx1="http://schemas.microsoft.com/office/drawing/2015/9/8/chartex" Requires="cx1">
          <p:graphicFrame>
            <p:nvGraphicFramePr>
              <p:cNvPr id="10" name="Диаграмма 9"/>
              <p:cNvGraphicFramePr/>
              <p:nvPr>
                <p:extLst>
                  <p:ext uri="{D42A27DB-BD31-4B8C-83A1-F6EECF244321}">
                    <p14:modId xmlns:p14="http://schemas.microsoft.com/office/powerpoint/2010/main" val="1316770340"/>
                  </p:ext>
                </p:extLst>
              </p:nvPr>
            </p:nvGraphicFramePr>
            <p:xfrm>
              <a:off x="5436096" y="1412776"/>
              <a:ext cx="1656184" cy="288032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0" name="Диаграмма 9"/>
              <p:cNvPicPr>
                <a:picLocks noGrp="1" noRot="1" noChangeAspect="1" noMove="1" noResize="1" noEditPoints="1" noAdjustHandles="1" noChangeArrowheads="1" noChangeShapeType="1"/>
              </p:cNvPicPr>
              <p:nvPr/>
            </p:nvPicPr>
            <p:blipFill>
              <a:blip r:embed="rId4"/>
              <a:stretch>
                <a:fillRect/>
              </a:stretch>
            </p:blipFill>
            <p:spPr>
              <a:xfrm>
                <a:off x="5436096" y="1412776"/>
                <a:ext cx="1656184" cy="2880320"/>
              </a:xfrm>
              <a:prstGeom prst="rect">
                <a:avLst/>
              </a:prstGeom>
            </p:spPr>
          </p:pic>
        </mc:Fallback>
      </mc:AlternateContent>
      <p:pic>
        <p:nvPicPr>
          <p:cNvPr id="12" name="Рисунок 11"/>
          <p:cNvPicPr/>
          <p:nvPr/>
        </p:nvPicPr>
        <p:blipFill>
          <a:blip r:embed="rId5" cstate="print"/>
          <a:srcRect l="-3130" t="6001" r="51327" b="27174"/>
          <a:stretch>
            <a:fillRect/>
          </a:stretch>
        </p:blipFill>
        <p:spPr bwMode="auto">
          <a:xfrm>
            <a:off x="5724128" y="4941168"/>
            <a:ext cx="3024336" cy="1562516"/>
          </a:xfrm>
          <a:prstGeom prst="rect">
            <a:avLst/>
          </a:prstGeom>
          <a:noFill/>
          <a:ln w="9525">
            <a:noFill/>
            <a:miter lim="800000"/>
            <a:headEnd/>
            <a:tailEnd/>
          </a:ln>
          <a:effectLst>
            <a:softEdge rad="31750"/>
          </a:effectLst>
        </p:spPr>
      </p:pic>
      <p:sp>
        <p:nvSpPr>
          <p:cNvPr id="13" name="TextBox 12"/>
          <p:cNvSpPr txBox="1"/>
          <p:nvPr/>
        </p:nvSpPr>
        <p:spPr>
          <a:xfrm>
            <a:off x="5436096" y="332656"/>
            <a:ext cx="3456384" cy="923330"/>
          </a:xfrm>
          <a:prstGeom prst="rect">
            <a:avLst/>
          </a:prstGeom>
          <a:noFill/>
        </p:spPr>
        <p:txBody>
          <a:bodyPr wrap="square" rtlCol="0">
            <a:spAutoFit/>
          </a:bodyPr>
          <a:lstStyle/>
          <a:p>
            <a:pPr algn="ctr"/>
            <a:r>
              <a:rPr lang="ru-RU" i="1" dirty="0" smtClean="0">
                <a:solidFill>
                  <a:srgbClr val="FF0000"/>
                </a:solidFill>
              </a:rPr>
              <a:t>Дефицит</a:t>
            </a:r>
            <a:r>
              <a:rPr lang="ru-RU" i="1" dirty="0" smtClean="0"/>
              <a:t> / </a:t>
            </a:r>
            <a:r>
              <a:rPr lang="ru-RU" i="1" dirty="0" err="1" smtClean="0">
                <a:solidFill>
                  <a:srgbClr val="0070C0"/>
                </a:solidFill>
              </a:rPr>
              <a:t>профицит</a:t>
            </a:r>
            <a:r>
              <a:rPr lang="ru-RU" i="1" dirty="0" smtClean="0"/>
              <a:t> районного бюджета, </a:t>
            </a:r>
          </a:p>
          <a:p>
            <a:pPr algn="ctr"/>
            <a:r>
              <a:rPr lang="ru-RU" i="1" dirty="0" smtClean="0"/>
              <a:t>млн. руб.</a:t>
            </a:r>
            <a:endParaRPr lang="ru-RU" i="1" dirty="0"/>
          </a:p>
        </p:txBody>
      </p:sp>
      <p:graphicFrame>
        <p:nvGraphicFramePr>
          <p:cNvPr id="14" name="Таблица 13"/>
          <p:cNvGraphicFramePr>
            <a:graphicFrameLocks noGrp="1"/>
          </p:cNvGraphicFramePr>
          <p:nvPr>
            <p:extLst>
              <p:ext uri="{D42A27DB-BD31-4B8C-83A1-F6EECF244321}">
                <p14:modId xmlns:p14="http://schemas.microsoft.com/office/powerpoint/2010/main" val="4200957845"/>
              </p:ext>
            </p:extLst>
          </p:nvPr>
        </p:nvGraphicFramePr>
        <p:xfrm>
          <a:off x="5580112" y="1556793"/>
          <a:ext cx="1296144" cy="2664296"/>
        </p:xfrm>
        <a:graphic>
          <a:graphicData uri="http://schemas.openxmlformats.org/drawingml/2006/table">
            <a:tbl>
              <a:tblPr/>
              <a:tblGrid>
                <a:gridCol w="1296144">
                  <a:extLst>
                    <a:ext uri="{9D8B030D-6E8A-4147-A177-3AD203B41FA5}">
                      <a16:colId xmlns:a16="http://schemas.microsoft.com/office/drawing/2014/main" val="20000"/>
                    </a:ext>
                  </a:extLst>
                </a:gridCol>
              </a:tblGrid>
              <a:tr h="4918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1" i="1" u="none" strike="noStrike" dirty="0" smtClean="0">
                          <a:solidFill>
                            <a:srgbClr val="000000"/>
                          </a:solidFill>
                          <a:latin typeface="Calibri"/>
                        </a:rPr>
                        <a:t>2021 </a:t>
                      </a:r>
                      <a:r>
                        <a:rPr lang="ru-RU" sz="1300" b="1" i="1" u="none" strike="noStrike" dirty="0" smtClean="0">
                          <a:solidFill>
                            <a:srgbClr val="000000"/>
                          </a:solidFill>
                          <a:latin typeface="Calibri"/>
                        </a:rPr>
                        <a:t>год </a:t>
                      </a:r>
                      <a:r>
                        <a:rPr lang="ru-RU" sz="1300" b="1" i="1" u="none" strike="noStrike" dirty="0" smtClean="0">
                          <a:solidFill>
                            <a:srgbClr val="000000"/>
                          </a:solidFill>
                          <a:latin typeface="Calibri"/>
                        </a:rPr>
                        <a:t>(факт)</a:t>
                      </a:r>
                      <a:endParaRPr lang="ru-RU" sz="1300" b="1" i="1" u="none" strike="noStrike" dirty="0" smtClean="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4918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1" i="1" u="none" strike="noStrike" dirty="0" smtClean="0">
                          <a:solidFill>
                            <a:srgbClr val="000000"/>
                          </a:solidFill>
                          <a:latin typeface="Calibri"/>
                        </a:rPr>
                        <a:t>2022 </a:t>
                      </a:r>
                      <a:r>
                        <a:rPr lang="ru-RU" sz="1300" b="1" i="1" u="none" strike="noStrike" dirty="0" smtClean="0">
                          <a:solidFill>
                            <a:srgbClr val="000000"/>
                          </a:solidFill>
                          <a:latin typeface="Calibri"/>
                        </a:rPr>
                        <a:t>год </a:t>
                      </a:r>
                      <a:r>
                        <a:rPr lang="ru-RU" sz="1300" b="1" i="1" u="none" strike="noStrike" dirty="0" smtClean="0">
                          <a:solidFill>
                            <a:srgbClr val="000000"/>
                          </a:solidFill>
                          <a:latin typeface="Calibri"/>
                        </a:rPr>
                        <a:t>(факт)</a:t>
                      </a:r>
                      <a:endParaRPr lang="ru-RU" sz="1300" b="1" i="1" u="none" strike="noStrike" dirty="0" smtClean="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491870">
                <a:tc>
                  <a:txBody>
                    <a:bodyPr/>
                    <a:lstStyle/>
                    <a:p>
                      <a:pPr algn="ctr" fontAlgn="b"/>
                      <a:r>
                        <a:rPr lang="ru-RU" sz="1300" b="1" i="1" u="none" strike="noStrike" dirty="0" smtClean="0">
                          <a:solidFill>
                            <a:srgbClr val="000000"/>
                          </a:solidFill>
                          <a:latin typeface="Calibri"/>
                        </a:rPr>
                        <a:t>2023 </a:t>
                      </a:r>
                      <a:r>
                        <a:rPr lang="ru-RU" sz="1300" b="1" i="1" u="none" strike="noStrike" dirty="0">
                          <a:solidFill>
                            <a:srgbClr val="000000"/>
                          </a:solidFill>
                          <a:latin typeface="Calibri"/>
                        </a:rPr>
                        <a:t>год (план)</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696816">
                <a:tc>
                  <a:txBody>
                    <a:bodyPr/>
                    <a:lstStyle/>
                    <a:p>
                      <a:pPr algn="ctr" fontAlgn="b"/>
                      <a:r>
                        <a:rPr lang="ru-RU" sz="1300" b="1" i="1" u="none" strike="noStrike" dirty="0" smtClean="0">
                          <a:solidFill>
                            <a:srgbClr val="000000"/>
                          </a:solidFill>
                          <a:latin typeface="Calibri"/>
                        </a:rPr>
                        <a:t>2024 </a:t>
                      </a:r>
                      <a:r>
                        <a:rPr lang="ru-RU" sz="1300" b="1" i="1" u="none" strike="noStrike" dirty="0" smtClean="0">
                          <a:solidFill>
                            <a:srgbClr val="000000"/>
                          </a:solidFill>
                          <a:latin typeface="Calibri"/>
                        </a:rPr>
                        <a:t>год </a:t>
                      </a:r>
                      <a:r>
                        <a:rPr lang="ru-RU" sz="1300" b="1" i="1" u="none" strike="noStrike" dirty="0" smtClean="0">
                          <a:solidFill>
                            <a:srgbClr val="000000"/>
                          </a:solidFill>
                          <a:latin typeface="Calibri"/>
                        </a:rPr>
                        <a:t>(план)</a:t>
                      </a:r>
                      <a:endParaRPr lang="ru-RU" sz="1300" b="1" i="1" u="none" strike="noStrike" dirty="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4918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1" i="1" u="none" strike="noStrike" dirty="0" smtClean="0">
                          <a:solidFill>
                            <a:srgbClr val="000000"/>
                          </a:solidFill>
                          <a:latin typeface="Calibri"/>
                        </a:rPr>
                        <a:t>2025 </a:t>
                      </a:r>
                      <a:r>
                        <a:rPr lang="ru-RU" sz="1300" b="1" i="1" u="none" strike="noStrike" dirty="0" smtClean="0">
                          <a:solidFill>
                            <a:srgbClr val="000000"/>
                          </a:solidFill>
                          <a:latin typeface="Calibri"/>
                        </a:rPr>
                        <a:t>год </a:t>
                      </a:r>
                      <a:r>
                        <a:rPr lang="ru-RU" sz="1300" b="1" i="1" u="none" strike="noStrike" dirty="0" smtClean="0">
                          <a:solidFill>
                            <a:srgbClr val="000000"/>
                          </a:solidFill>
                          <a:latin typeface="Calibri"/>
                        </a:rPr>
                        <a:t>(план)</a:t>
                      </a:r>
                      <a:endParaRPr lang="ru-RU" sz="1300" b="1" i="1" u="none" strike="noStrike" dirty="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11" name="Прямоугольник 10"/>
          <p:cNvSpPr/>
          <p:nvPr/>
        </p:nvSpPr>
        <p:spPr>
          <a:xfrm>
            <a:off x="7812360" y="1628800"/>
            <a:ext cx="792088" cy="36004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+11,7</a:t>
            </a:r>
            <a:endParaRPr lang="ru-RU" dirty="0">
              <a:solidFill>
                <a:schemeClr val="tx1"/>
              </a:solidFill>
            </a:endParaRPr>
          </a:p>
        </p:txBody>
      </p:sp>
      <p:sp>
        <p:nvSpPr>
          <p:cNvPr id="19" name="Прямоугольник 18"/>
          <p:cNvSpPr/>
          <p:nvPr/>
        </p:nvSpPr>
        <p:spPr>
          <a:xfrm>
            <a:off x="7812360" y="2132856"/>
            <a:ext cx="792088" cy="3930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+27,0</a:t>
            </a:r>
            <a:endParaRPr lang="ru-RU" dirty="0">
              <a:solidFill>
                <a:schemeClr val="tx1"/>
              </a:solidFill>
            </a:endParaRPr>
          </a:p>
        </p:txBody>
      </p:sp>
      <p:sp>
        <p:nvSpPr>
          <p:cNvPr id="20" name="Прямоугольник 19"/>
          <p:cNvSpPr/>
          <p:nvPr/>
        </p:nvSpPr>
        <p:spPr>
          <a:xfrm>
            <a:off x="7092280" y="2636912"/>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-7,7</a:t>
            </a:r>
            <a:endParaRPr lang="ru-RU" dirty="0">
              <a:solidFill>
                <a:schemeClr val="tx1"/>
              </a:solidFill>
            </a:endParaRPr>
          </a:p>
        </p:txBody>
      </p:sp>
      <p:sp>
        <p:nvSpPr>
          <p:cNvPr id="21" name="Овал 20"/>
          <p:cNvSpPr/>
          <p:nvPr/>
        </p:nvSpPr>
        <p:spPr>
          <a:xfrm>
            <a:off x="7621036" y="3212977"/>
            <a:ext cx="551363"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0</a:t>
            </a:r>
            <a:endParaRPr lang="ru-RU" dirty="0">
              <a:solidFill>
                <a:schemeClr val="tx1"/>
              </a:solidFill>
            </a:endParaRPr>
          </a:p>
        </p:txBody>
      </p:sp>
      <p:sp>
        <p:nvSpPr>
          <p:cNvPr id="22" name="Овал 21"/>
          <p:cNvSpPr/>
          <p:nvPr/>
        </p:nvSpPr>
        <p:spPr>
          <a:xfrm>
            <a:off x="7621037" y="3789040"/>
            <a:ext cx="551363" cy="3755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0</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4824536" cy="1368152"/>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i="1" dirty="0" smtClean="0"/>
              <a:t>МУНИЦИПАЛЬНЫЙ ДОЛГ Кирилловского района</a:t>
            </a:r>
            <a:endParaRPr lang="ru-RU" sz="2400" i="1" dirty="0"/>
          </a:p>
        </p:txBody>
      </p:sp>
      <p:sp>
        <p:nvSpPr>
          <p:cNvPr id="3" name="Прямоугольник 2"/>
          <p:cNvSpPr/>
          <p:nvPr/>
        </p:nvSpPr>
        <p:spPr>
          <a:xfrm>
            <a:off x="179512" y="2060848"/>
            <a:ext cx="4824536" cy="2448272"/>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i="1" dirty="0" smtClean="0"/>
              <a:t>- это долговые обязательства, возникающие из привлечения заемных средств путем размещения муниципальных ценных бумаг, в форме кредитов из областного бюджета, кредитных организаций и предоставленных муниципальных гарантий</a:t>
            </a:r>
            <a:endParaRPr lang="ru-RU" sz="1600" i="1" dirty="0"/>
          </a:p>
        </p:txBody>
      </p:sp>
      <p:sp>
        <p:nvSpPr>
          <p:cNvPr id="8" name="TextBox 7"/>
          <p:cNvSpPr txBox="1"/>
          <p:nvPr/>
        </p:nvSpPr>
        <p:spPr>
          <a:xfrm>
            <a:off x="1979712" y="5085184"/>
            <a:ext cx="6840760" cy="92333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Расходы бюджета на обслуживание муниципального долга </a:t>
            </a:r>
            <a:r>
              <a:rPr lang="ru-RU" dirty="0" smtClean="0">
                <a:latin typeface="Times New Roman" pitchFamily="18" charset="0"/>
                <a:cs typeface="Times New Roman" pitchFamily="18" charset="0"/>
              </a:rPr>
              <a:t>– средства, направляемые на уплату процентов за пользование кредитными  ресурсами</a:t>
            </a:r>
            <a:endParaRPr lang="ru-RU" dirty="0">
              <a:latin typeface="Times New Roman" pitchFamily="18" charset="0"/>
              <a:cs typeface="Times New Roman" pitchFamily="18" charset="0"/>
            </a:endParaRPr>
          </a:p>
        </p:txBody>
      </p:sp>
      <p:graphicFrame>
        <p:nvGraphicFramePr>
          <p:cNvPr id="10" name="Диаграмма 9"/>
          <p:cNvGraphicFramePr/>
          <p:nvPr>
            <p:extLst>
              <p:ext uri="{D42A27DB-BD31-4B8C-83A1-F6EECF244321}">
                <p14:modId xmlns:p14="http://schemas.microsoft.com/office/powerpoint/2010/main" val="2361808060"/>
              </p:ext>
            </p:extLst>
          </p:nvPr>
        </p:nvGraphicFramePr>
        <p:xfrm>
          <a:off x="5436096" y="1340768"/>
          <a:ext cx="3528392"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36096" y="332656"/>
            <a:ext cx="3456384" cy="923330"/>
          </a:xfrm>
          <a:prstGeom prst="rect">
            <a:avLst/>
          </a:prstGeom>
          <a:noFill/>
        </p:spPr>
        <p:txBody>
          <a:bodyPr wrap="square" rtlCol="0">
            <a:spAutoFit/>
          </a:bodyPr>
          <a:lstStyle/>
          <a:p>
            <a:pPr algn="ctr"/>
            <a:r>
              <a:rPr lang="ru-RU" i="1" dirty="0" smtClean="0"/>
              <a:t>Муниципальный долг Кирилловского района, </a:t>
            </a:r>
          </a:p>
          <a:p>
            <a:pPr algn="ctr"/>
            <a:r>
              <a:rPr lang="ru-RU" i="1" dirty="0" smtClean="0"/>
              <a:t>млн. руб.</a:t>
            </a:r>
            <a:endParaRPr lang="ru-RU" i="1" dirty="0"/>
          </a:p>
        </p:txBody>
      </p:sp>
      <p:graphicFrame>
        <p:nvGraphicFramePr>
          <p:cNvPr id="14" name="Таблица 13"/>
          <p:cNvGraphicFramePr>
            <a:graphicFrameLocks noGrp="1"/>
          </p:cNvGraphicFramePr>
          <p:nvPr>
            <p:extLst>
              <p:ext uri="{D42A27DB-BD31-4B8C-83A1-F6EECF244321}">
                <p14:modId xmlns:p14="http://schemas.microsoft.com/office/powerpoint/2010/main" val="2561142953"/>
              </p:ext>
            </p:extLst>
          </p:nvPr>
        </p:nvGraphicFramePr>
        <p:xfrm>
          <a:off x="5580112" y="1484784"/>
          <a:ext cx="1296144" cy="2736305"/>
        </p:xfrm>
        <a:graphic>
          <a:graphicData uri="http://schemas.openxmlformats.org/drawingml/2006/table">
            <a:tbl>
              <a:tblPr/>
              <a:tblGrid>
                <a:gridCol w="1296144">
                  <a:extLst>
                    <a:ext uri="{9D8B030D-6E8A-4147-A177-3AD203B41FA5}">
                      <a16:colId xmlns:a16="http://schemas.microsoft.com/office/drawing/2014/main" val="20000"/>
                    </a:ext>
                  </a:extLst>
                </a:gridCol>
              </a:tblGrid>
              <a:tr h="5051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1" i="1" u="none" strike="noStrike" dirty="0" smtClean="0">
                          <a:solidFill>
                            <a:srgbClr val="000000"/>
                          </a:solidFill>
                          <a:latin typeface="Calibri"/>
                        </a:rPr>
                        <a:t>2024 год (план)</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5051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1" i="1" u="none" strike="noStrike" dirty="0" smtClean="0">
                          <a:solidFill>
                            <a:srgbClr val="000000"/>
                          </a:solidFill>
                          <a:latin typeface="Calibri"/>
                        </a:rPr>
                        <a:t>2023 год (план)</a:t>
                      </a: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505164">
                <a:tc>
                  <a:txBody>
                    <a:bodyPr/>
                    <a:lstStyle/>
                    <a:p>
                      <a:pPr algn="ctr" fontAlgn="b"/>
                      <a:r>
                        <a:rPr lang="ru-RU" sz="1300" b="1" i="1" u="none" strike="noStrike" dirty="0" smtClean="0">
                          <a:solidFill>
                            <a:srgbClr val="000000"/>
                          </a:solidFill>
                          <a:latin typeface="Calibri"/>
                        </a:rPr>
                        <a:t>2022 </a:t>
                      </a:r>
                      <a:r>
                        <a:rPr lang="ru-RU" sz="1300" b="1" i="1" u="none" strike="noStrike" dirty="0">
                          <a:solidFill>
                            <a:srgbClr val="000000"/>
                          </a:solidFill>
                          <a:latin typeface="Calibri"/>
                        </a:rPr>
                        <a:t>год (план)</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715649">
                <a:tc>
                  <a:txBody>
                    <a:bodyPr/>
                    <a:lstStyle/>
                    <a:p>
                      <a:pPr algn="ctr" fontAlgn="b"/>
                      <a:r>
                        <a:rPr lang="ru-RU" sz="1300" b="1" i="1" u="none" strike="noStrike" dirty="0" smtClean="0">
                          <a:solidFill>
                            <a:srgbClr val="000000"/>
                          </a:solidFill>
                          <a:latin typeface="Calibri"/>
                        </a:rPr>
                        <a:t>2021 год (ожидаемое исполнение)</a:t>
                      </a:r>
                      <a:endParaRPr lang="ru-RU" sz="1300" b="1" i="1" u="none" strike="noStrike" dirty="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5051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300" b="1" i="1" u="none" strike="noStrike" dirty="0" smtClean="0">
                          <a:solidFill>
                            <a:srgbClr val="000000"/>
                          </a:solidFill>
                          <a:latin typeface="Calibri"/>
                        </a:rPr>
                        <a:t>2020 год (факт)</a:t>
                      </a:r>
                      <a:endParaRPr lang="ru-RU" sz="1300" b="1" i="1" u="none" strike="noStrike" dirty="0">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bl>
          </a:graphicData>
        </a:graphic>
      </p:graphicFrame>
      <p:pic>
        <p:nvPicPr>
          <p:cNvPr id="1026" name="Picture 2" descr="\\Win-server\упрфин\ЧукановаА\Презентации\Рисунки\25.12 3D человечки\87545 (1).jpg"/>
          <p:cNvPicPr>
            <a:picLocks noChangeAspect="1" noChangeArrowheads="1"/>
          </p:cNvPicPr>
          <p:nvPr/>
        </p:nvPicPr>
        <p:blipFill>
          <a:blip r:embed="rId4" cstate="print"/>
          <a:srcRect/>
          <a:stretch>
            <a:fillRect/>
          </a:stretch>
        </p:blipFill>
        <p:spPr bwMode="auto">
          <a:xfrm>
            <a:off x="395536" y="4797152"/>
            <a:ext cx="1533503" cy="18002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Autofit/>
          </a:bodyPr>
          <a:lstStyle/>
          <a:p>
            <a:r>
              <a:rPr lang="ru-RU" sz="2800" i="1" dirty="0" smtClean="0">
                <a:solidFill>
                  <a:schemeClr val="accent3">
                    <a:lumMod val="60000"/>
                    <a:lumOff val="40000"/>
                  </a:schemeClr>
                </a:solidFill>
                <a:effectLst/>
                <a:latin typeface="Calibri" pitchFamily="34" charset="0"/>
                <a:cs typeface="Times New Roman" pitchFamily="18" charset="0"/>
              </a:rPr>
              <a:t>Основные задачи и направления бюджетной политики Кирилловского района  на 2023-2025 годы</a:t>
            </a:r>
            <a:endParaRPr lang="ru-RU" sz="2800" i="1" dirty="0">
              <a:solidFill>
                <a:schemeClr val="accent3">
                  <a:lumMod val="60000"/>
                  <a:lumOff val="40000"/>
                </a:schemeClr>
              </a:solidFill>
              <a:effectLst/>
              <a:latin typeface="Calibri" pitchFamily="34" charset="0"/>
              <a:cs typeface="Times New Roman" pitchFamily="18" charset="0"/>
            </a:endParaRPr>
          </a:p>
        </p:txBody>
      </p:sp>
      <p:graphicFrame>
        <p:nvGraphicFramePr>
          <p:cNvPr id="7" name="Схема 6"/>
          <p:cNvGraphicFramePr/>
          <p:nvPr/>
        </p:nvGraphicFramePr>
        <p:xfrm>
          <a:off x="179512" y="1124744"/>
          <a:ext cx="583264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Win-server\упрфин\ЧукановаА\Презентации\Рисунки\27-07 Profit and growth\content (4).jpg"/>
          <p:cNvPicPr>
            <a:picLocks noChangeAspect="1" noChangeArrowheads="1"/>
          </p:cNvPicPr>
          <p:nvPr/>
        </p:nvPicPr>
        <p:blipFill>
          <a:blip r:embed="rId8" cstate="print"/>
          <a:srcRect/>
          <a:stretch>
            <a:fillRect/>
          </a:stretch>
        </p:blipFill>
        <p:spPr bwMode="auto">
          <a:xfrm>
            <a:off x="5868144" y="1844824"/>
            <a:ext cx="3275856" cy="338437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461665"/>
          </a:xfrm>
          <a:prstGeom prst="rect">
            <a:avLst/>
          </a:prstGeom>
          <a:noFill/>
        </p:spPr>
        <p:txBody>
          <a:bodyPr wrap="square" rtlCol="0">
            <a:spAutoFit/>
          </a:bodyPr>
          <a:lstStyle/>
          <a:p>
            <a:pPr algn="ctr"/>
            <a:r>
              <a:rPr lang="ru-RU" sz="2400" dirty="0" smtClean="0">
                <a:solidFill>
                  <a:srgbClr val="C00000"/>
                </a:solidFill>
                <a:effectLst>
                  <a:outerShdw blurRad="38100" dist="38100" dir="2700000" algn="tl">
                    <a:srgbClr val="000000">
                      <a:alpha val="43137"/>
                    </a:srgbClr>
                  </a:outerShdw>
                </a:effectLst>
              </a:rPr>
              <a:t>Структура муниципального долга районного бюджета, </a:t>
            </a:r>
            <a:r>
              <a:rPr lang="ru-RU" sz="2000" dirty="0" smtClean="0">
                <a:solidFill>
                  <a:srgbClr val="C00000"/>
                </a:solidFill>
                <a:effectLst>
                  <a:outerShdw blurRad="38100" dist="38100" dir="2700000" algn="tl">
                    <a:srgbClr val="000000">
                      <a:alpha val="43137"/>
                    </a:srgbClr>
                  </a:outerShdw>
                </a:effectLst>
              </a:rPr>
              <a:t>млн. руб.</a:t>
            </a:r>
            <a:endParaRPr lang="ru-RU" sz="2000" dirty="0">
              <a:solidFill>
                <a:srgbClr val="C00000"/>
              </a:solidFill>
              <a:effectLst>
                <a:outerShdw blurRad="38100" dist="38100" dir="2700000" algn="tl">
                  <a:srgbClr val="000000">
                    <a:alpha val="43137"/>
                  </a:srgbClr>
                </a:outerShdw>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31433776"/>
              </p:ext>
            </p:extLst>
          </p:nvPr>
        </p:nvGraphicFramePr>
        <p:xfrm>
          <a:off x="189445" y="980728"/>
          <a:ext cx="8810555" cy="3960441"/>
        </p:xfrm>
        <a:graphic>
          <a:graphicData uri="http://schemas.openxmlformats.org/drawingml/2006/table">
            <a:tbl>
              <a:tblPr firstRow="1" bandRow="1">
                <a:tableStyleId>{9DCAF9ED-07DC-4A11-8D7F-57B35C25682E}</a:tableStyleId>
              </a:tblPr>
              <a:tblGrid>
                <a:gridCol w="2484000">
                  <a:extLst>
                    <a:ext uri="{9D8B030D-6E8A-4147-A177-3AD203B41FA5}">
                      <a16:colId xmlns:a16="http://schemas.microsoft.com/office/drawing/2014/main" val="20000"/>
                    </a:ext>
                  </a:extLst>
                </a:gridCol>
                <a:gridCol w="1049311">
                  <a:extLst>
                    <a:ext uri="{9D8B030D-6E8A-4147-A177-3AD203B41FA5}">
                      <a16:colId xmlns:a16="http://schemas.microsoft.com/office/drawing/2014/main" val="20001"/>
                    </a:ext>
                  </a:extLst>
                </a:gridCol>
                <a:gridCol w="1049311">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49311">
                  <a:extLst>
                    <a:ext uri="{9D8B030D-6E8A-4147-A177-3AD203B41FA5}">
                      <a16:colId xmlns:a16="http://schemas.microsoft.com/office/drawing/2014/main" val="20004"/>
                    </a:ext>
                  </a:extLst>
                </a:gridCol>
                <a:gridCol w="1049311">
                  <a:extLst>
                    <a:ext uri="{9D8B030D-6E8A-4147-A177-3AD203B41FA5}">
                      <a16:colId xmlns:a16="http://schemas.microsoft.com/office/drawing/2014/main" val="20005"/>
                    </a:ext>
                  </a:extLst>
                </a:gridCol>
                <a:gridCol w="1049311">
                  <a:extLst>
                    <a:ext uri="{9D8B030D-6E8A-4147-A177-3AD203B41FA5}">
                      <a16:colId xmlns:a16="http://schemas.microsoft.com/office/drawing/2014/main" val="20006"/>
                    </a:ext>
                  </a:extLst>
                </a:gridCol>
              </a:tblGrid>
              <a:tr h="797542">
                <a:tc>
                  <a:txBody>
                    <a:bodyPr/>
                    <a:lstStyle/>
                    <a:p>
                      <a:pPr algn="ctr"/>
                      <a:r>
                        <a:rPr lang="ru-RU" sz="1200" i="1" dirty="0" smtClean="0"/>
                        <a:t>Муниципальные заимствования</a:t>
                      </a:r>
                      <a:endParaRPr lang="ru-RU" sz="1200" i="1" dirty="0"/>
                    </a:p>
                  </a:txBody>
                  <a:tcPr anchor="ctr"/>
                </a:tc>
                <a:tc>
                  <a:txBody>
                    <a:bodyPr/>
                    <a:lstStyle/>
                    <a:p>
                      <a:pPr algn="ctr"/>
                      <a:r>
                        <a:rPr lang="ru-RU" sz="1200" i="1" dirty="0" smtClean="0"/>
                        <a:t>Факт на 01.01.2020</a:t>
                      </a:r>
                      <a:endParaRPr lang="ru-RU" sz="1200"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i="1" dirty="0" smtClean="0"/>
                        <a:t>Факт на 01.01.2021</a:t>
                      </a:r>
                    </a:p>
                  </a:txBody>
                  <a:tcPr anchor="ctr"/>
                </a:tc>
                <a:tc>
                  <a:txBody>
                    <a:bodyPr/>
                    <a:lstStyle/>
                    <a:p>
                      <a:pPr algn="ctr"/>
                      <a:r>
                        <a:rPr lang="ru-RU" sz="1200" i="1" dirty="0" smtClean="0"/>
                        <a:t>Ожидаемое на 01.01.2022</a:t>
                      </a:r>
                      <a:endParaRPr lang="ru-RU" sz="1200" i="1" dirty="0"/>
                    </a:p>
                  </a:txBody>
                  <a:tcPr anchor="ctr"/>
                </a:tc>
                <a:tc>
                  <a:txBody>
                    <a:bodyPr/>
                    <a:lstStyle/>
                    <a:p>
                      <a:pPr algn="ctr"/>
                      <a:r>
                        <a:rPr lang="ru-RU" sz="1200" i="1" dirty="0" smtClean="0"/>
                        <a:t>План на 01.01.2023</a:t>
                      </a:r>
                      <a:endParaRPr lang="ru-RU" sz="1200" i="1" dirty="0"/>
                    </a:p>
                  </a:txBody>
                  <a:tcPr anchor="ctr"/>
                </a:tc>
                <a:tc>
                  <a:txBody>
                    <a:bodyPr/>
                    <a:lstStyle/>
                    <a:p>
                      <a:pPr algn="ctr"/>
                      <a:r>
                        <a:rPr lang="ru-RU" sz="1200" i="1" dirty="0" smtClean="0"/>
                        <a:t>План на 01.01.2024</a:t>
                      </a:r>
                      <a:endParaRPr lang="ru-RU" sz="1200" i="1" dirty="0"/>
                    </a:p>
                  </a:txBody>
                  <a:tcPr anchor="ctr"/>
                </a:tc>
                <a:tc>
                  <a:txBody>
                    <a:bodyPr/>
                    <a:lstStyle/>
                    <a:p>
                      <a:pPr algn="ctr"/>
                      <a:r>
                        <a:rPr lang="ru-RU" sz="1200" i="1" dirty="0" smtClean="0"/>
                        <a:t>План на 01.01.2025</a:t>
                      </a:r>
                      <a:endParaRPr lang="ru-RU" sz="1200" i="1" dirty="0"/>
                    </a:p>
                  </a:txBody>
                  <a:tcPr anchor="ctr"/>
                </a:tc>
                <a:extLst>
                  <a:ext uri="{0D108BD9-81ED-4DB2-BD59-A6C34878D82A}">
                    <a16:rowId xmlns:a16="http://schemas.microsoft.com/office/drawing/2014/main" val="10000"/>
                  </a:ext>
                </a:extLst>
              </a:tr>
              <a:tr h="572594">
                <a:tc>
                  <a:txBody>
                    <a:bodyPr/>
                    <a:lstStyle/>
                    <a:p>
                      <a:r>
                        <a:rPr lang="ru-RU" sz="1200" i="1" dirty="0" smtClean="0"/>
                        <a:t>Бюджетные кредиты из областного бюджета</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extLst>
                  <a:ext uri="{0D108BD9-81ED-4DB2-BD59-A6C34878D82A}">
                    <a16:rowId xmlns:a16="http://schemas.microsoft.com/office/drawing/2014/main" val="10001"/>
                  </a:ext>
                </a:extLst>
              </a:tr>
              <a:tr h="572594">
                <a:tc>
                  <a:txBody>
                    <a:bodyPr/>
                    <a:lstStyle/>
                    <a:p>
                      <a:r>
                        <a:rPr lang="ru-RU" sz="1200" i="1" dirty="0" smtClean="0"/>
                        <a:t>Кредиты, полученные от кредитных организаций</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extLst>
                  <a:ext uri="{0D108BD9-81ED-4DB2-BD59-A6C34878D82A}">
                    <a16:rowId xmlns:a16="http://schemas.microsoft.com/office/drawing/2014/main" val="10002"/>
                  </a:ext>
                </a:extLst>
              </a:tr>
              <a:tr h="497611">
                <a:tc>
                  <a:txBody>
                    <a:bodyPr/>
                    <a:lstStyle/>
                    <a:p>
                      <a:r>
                        <a:rPr lang="ru-RU" sz="1200" i="1" dirty="0" smtClean="0"/>
                        <a:t>Муниципальные гарантии</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tc>
                  <a:txBody>
                    <a:bodyPr/>
                    <a:lstStyle/>
                    <a:p>
                      <a:pPr algn="ctr"/>
                      <a:r>
                        <a:rPr lang="ru-RU" sz="1200" i="1" dirty="0" smtClean="0"/>
                        <a:t>0,0</a:t>
                      </a:r>
                      <a:endParaRPr lang="ru-RU" sz="1200" i="1" dirty="0"/>
                    </a:p>
                  </a:txBody>
                  <a:tcPr anchor="ctr"/>
                </a:tc>
                <a:extLst>
                  <a:ext uri="{0D108BD9-81ED-4DB2-BD59-A6C34878D82A}">
                    <a16:rowId xmlns:a16="http://schemas.microsoft.com/office/drawing/2014/main" val="10003"/>
                  </a:ext>
                </a:extLst>
              </a:tr>
              <a:tr h="497611">
                <a:tc>
                  <a:txBody>
                    <a:bodyPr/>
                    <a:lstStyle/>
                    <a:p>
                      <a:r>
                        <a:rPr lang="ru-RU" sz="1200" b="1" i="1" dirty="0" smtClean="0"/>
                        <a:t> ВСЕГО</a:t>
                      </a:r>
                      <a:endParaRPr lang="ru-RU" sz="1200" b="1" i="1" dirty="0"/>
                    </a:p>
                  </a:txBody>
                  <a:tcPr anchor="ctr"/>
                </a:tc>
                <a:tc>
                  <a:txBody>
                    <a:bodyPr/>
                    <a:lstStyle/>
                    <a:p>
                      <a:pPr algn="ctr"/>
                      <a:r>
                        <a:rPr lang="ru-RU"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extLst>
                  <a:ext uri="{0D108BD9-81ED-4DB2-BD59-A6C34878D82A}">
                    <a16:rowId xmlns:a16="http://schemas.microsoft.com/office/drawing/2014/main" val="10004"/>
                  </a:ext>
                </a:extLst>
              </a:tr>
              <a:tr h="1022489">
                <a:tc>
                  <a:txBody>
                    <a:bodyPr/>
                    <a:lstStyle/>
                    <a:p>
                      <a:r>
                        <a:rPr lang="ru-RU" sz="1200" i="1" dirty="0" smtClean="0"/>
                        <a:t>Отношение</a:t>
                      </a:r>
                      <a:r>
                        <a:rPr lang="ru-RU" sz="1200" i="1" baseline="0" dirty="0" smtClean="0"/>
                        <a:t> объема муниципального долга к налоговым и неналоговым доходам (без учета дополнительных нормативов) </a:t>
                      </a:r>
                      <a:endParaRPr lang="ru-RU" sz="1200" i="1" dirty="0"/>
                    </a:p>
                  </a:txBody>
                  <a:tcPr anchor="ctr"/>
                </a:tc>
                <a:tc>
                  <a:txBody>
                    <a:bodyPr/>
                    <a:lstStyle/>
                    <a:p>
                      <a:pPr algn="ctr"/>
                      <a:r>
                        <a:rPr lang="ru-RU" sz="1200" i="1" dirty="0" smtClean="0"/>
                        <a:t>х</a:t>
                      </a:r>
                      <a:endParaRPr lang="ru-RU" sz="1200" i="1" dirty="0"/>
                    </a:p>
                  </a:txBody>
                  <a:tcPr anchor="ctr"/>
                </a:tc>
                <a:tc>
                  <a:txBody>
                    <a:bodyPr/>
                    <a:lstStyle/>
                    <a:p>
                      <a:pPr algn="ctr"/>
                      <a:r>
                        <a:rPr lang="ru-RU" sz="1200" i="1" dirty="0" err="1" smtClean="0"/>
                        <a:t>х</a:t>
                      </a:r>
                      <a:endParaRPr lang="ru-RU" sz="1200" i="1" dirty="0"/>
                    </a:p>
                  </a:txBody>
                  <a:tcPr anchor="ctr"/>
                </a:tc>
                <a:tc>
                  <a:txBody>
                    <a:bodyPr/>
                    <a:lstStyle/>
                    <a:p>
                      <a:pPr algn="ctr"/>
                      <a:r>
                        <a:rPr lang="ru-RU" sz="1200" i="1" dirty="0" err="1" smtClean="0"/>
                        <a:t>х</a:t>
                      </a:r>
                      <a:endParaRPr lang="ru-RU" sz="1200" i="1" dirty="0"/>
                    </a:p>
                  </a:txBody>
                  <a:tcPr anchor="ctr"/>
                </a:tc>
                <a:tc>
                  <a:txBody>
                    <a:bodyPr/>
                    <a:lstStyle/>
                    <a:p>
                      <a:pPr algn="ctr"/>
                      <a:r>
                        <a:rPr lang="ru-RU" sz="1200" i="1" dirty="0" err="1" smtClean="0"/>
                        <a:t>х</a:t>
                      </a:r>
                      <a:endParaRPr lang="ru-RU" sz="1200" i="1" dirty="0"/>
                    </a:p>
                  </a:txBody>
                  <a:tcPr anchor="ctr"/>
                </a:tc>
                <a:tc>
                  <a:txBody>
                    <a:bodyPr/>
                    <a:lstStyle/>
                    <a:p>
                      <a:pPr algn="ctr"/>
                      <a:r>
                        <a:rPr lang="ru-RU" sz="1200" i="1" dirty="0" err="1" smtClean="0"/>
                        <a:t>х</a:t>
                      </a:r>
                      <a:endParaRPr lang="ru-RU" sz="1200" i="1" dirty="0"/>
                    </a:p>
                  </a:txBody>
                  <a:tcPr anchor="ctr"/>
                </a:tc>
                <a:tc>
                  <a:txBody>
                    <a:bodyPr/>
                    <a:lstStyle/>
                    <a:p>
                      <a:pPr algn="ctr"/>
                      <a:r>
                        <a:rPr lang="ru-RU" sz="1200" i="1" dirty="0" err="1" smtClean="0"/>
                        <a:t>х</a:t>
                      </a:r>
                      <a:endParaRPr lang="ru-RU" sz="1200" i="1" dirty="0"/>
                    </a:p>
                  </a:txBody>
                  <a:tcPr anchor="ctr"/>
                </a:tc>
                <a:extLst>
                  <a:ext uri="{0D108BD9-81ED-4DB2-BD59-A6C34878D82A}">
                    <a16:rowId xmlns:a16="http://schemas.microsoft.com/office/drawing/2014/main" val="10005"/>
                  </a:ext>
                </a:extLst>
              </a:tr>
            </a:tbl>
          </a:graphicData>
        </a:graphic>
      </p:graphicFrame>
      <p:sp>
        <p:nvSpPr>
          <p:cNvPr id="8" name="TextBox 7"/>
          <p:cNvSpPr txBox="1"/>
          <p:nvPr/>
        </p:nvSpPr>
        <p:spPr>
          <a:xfrm>
            <a:off x="251520" y="5229200"/>
            <a:ext cx="8496944" cy="1169551"/>
          </a:xfrm>
          <a:prstGeom prst="rect">
            <a:avLst/>
          </a:prstGeom>
          <a:noFill/>
        </p:spPr>
        <p:txBody>
          <a:bodyPr wrap="square" rtlCol="0">
            <a:spAutoFit/>
          </a:bodyPr>
          <a:lstStyle/>
          <a:p>
            <a:pPr algn="just"/>
            <a:r>
              <a:rPr lang="ru-RU" sz="1400" b="1" dirty="0" smtClean="0"/>
              <a:t>Статья 107 Бюджетного кодекса РФ:</a:t>
            </a:r>
          </a:p>
          <a:p>
            <a:endParaRPr lang="ru-RU" sz="1400" dirty="0" smtClean="0"/>
          </a:p>
          <a:p>
            <a:pPr algn="just"/>
            <a:r>
              <a:rPr lang="ru-RU" sz="1400" dirty="0" smtClean="0"/>
              <a:t>Объем муниципального долга не должен превышать утвержденный общий объем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2050" name="Picture 2" descr="F:\74_full.jpg"/>
          <p:cNvPicPr>
            <a:picLocks noChangeAspect="1" noChangeArrowheads="1"/>
          </p:cNvPicPr>
          <p:nvPr/>
        </p:nvPicPr>
        <p:blipFill>
          <a:blip r:embed="rId3" cstate="print"/>
          <a:srcRect/>
          <a:stretch>
            <a:fillRect/>
          </a:stretch>
        </p:blipFill>
        <p:spPr bwMode="auto">
          <a:xfrm>
            <a:off x="-24341" y="0"/>
            <a:ext cx="9168341" cy="6858000"/>
          </a:xfrm>
          <a:prstGeom prst="rect">
            <a:avLst/>
          </a:prstGeom>
          <a:noFill/>
        </p:spPr>
      </p:pic>
      <p:sp>
        <p:nvSpPr>
          <p:cNvPr id="4" name="Прямоугольник 3"/>
          <p:cNvSpPr/>
          <p:nvPr/>
        </p:nvSpPr>
        <p:spPr>
          <a:xfrm>
            <a:off x="251520" y="404664"/>
            <a:ext cx="8635697"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schemeClr val="accent3"/>
                </a:solidFill>
              </a:rPr>
              <a:t>Контактная информация</a:t>
            </a:r>
            <a:endParaRPr lang="ru-RU" sz="5400" b="1" dirty="0">
              <a:ln/>
              <a:solidFill>
                <a:schemeClr val="accent3"/>
              </a:solidFill>
            </a:endParaRPr>
          </a:p>
        </p:txBody>
      </p:sp>
      <p:sp>
        <p:nvSpPr>
          <p:cNvPr id="6" name="Прямоугольник 5"/>
          <p:cNvSpPr/>
          <p:nvPr/>
        </p:nvSpPr>
        <p:spPr>
          <a:xfrm>
            <a:off x="3131840" y="5517232"/>
            <a:ext cx="6012160" cy="1346448"/>
          </a:xfrm>
          <a:prstGeom prst="rect">
            <a:avLst/>
          </a:prstGeom>
          <a:solidFill>
            <a:schemeClr val="accent1">
              <a:lumMod val="60000"/>
              <a:lumOff val="40000"/>
            </a:schemeClr>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r>
              <a:rPr lang="ru-RU" sz="1400" i="1" u="sng" dirty="0" smtClean="0"/>
              <a:t>Адрес</a:t>
            </a:r>
            <a:r>
              <a:rPr lang="ru-RU" sz="1400" i="1" dirty="0" smtClean="0"/>
              <a:t> Управления финансов Кирилловского муниципального района: 161100 г.Кириллов ул. Преображенского д.4, </a:t>
            </a:r>
          </a:p>
          <a:p>
            <a:r>
              <a:rPr lang="ru-RU" sz="1400" i="1" u="sng" dirty="0" smtClean="0"/>
              <a:t>тел/факс</a:t>
            </a:r>
            <a:r>
              <a:rPr lang="ru-RU" sz="1400" i="1" dirty="0" smtClean="0"/>
              <a:t> 8(817-57) 3-14-67</a:t>
            </a:r>
          </a:p>
          <a:p>
            <a:r>
              <a:rPr lang="en-US" sz="1400" i="1" u="sng" dirty="0" smtClean="0">
                <a:solidFill>
                  <a:schemeClr val="tx1"/>
                </a:solidFill>
              </a:rPr>
              <a:t>E-mail</a:t>
            </a:r>
            <a:r>
              <a:rPr lang="ru-RU" sz="1400" i="1" u="sng" dirty="0" smtClean="0">
                <a:solidFill>
                  <a:schemeClr val="tx1"/>
                </a:solidFill>
              </a:rPr>
              <a:t>:</a:t>
            </a:r>
            <a:r>
              <a:rPr lang="ru-RU" sz="1400" i="1" dirty="0" smtClean="0">
                <a:solidFill>
                  <a:schemeClr val="tx1"/>
                </a:solidFill>
              </a:rPr>
              <a:t> </a:t>
            </a:r>
            <a:r>
              <a:rPr lang="en-US" sz="1400" i="1" dirty="0" smtClean="0">
                <a:solidFill>
                  <a:schemeClr val="tx1"/>
                </a:solidFill>
                <a:hlinkClick r:id="rId4"/>
              </a:rPr>
              <a:t>finupr-kirillov@bk.ru</a:t>
            </a:r>
            <a:endParaRPr lang="en-US" sz="1400" i="1" dirty="0" smtClean="0">
              <a:solidFill>
                <a:schemeClr val="tx1"/>
              </a:solidFill>
            </a:endParaRPr>
          </a:p>
          <a:p>
            <a:r>
              <a:rPr lang="ru-RU" sz="1400" i="1" u="sng" dirty="0" smtClean="0"/>
              <a:t>Руководитель</a:t>
            </a:r>
            <a:r>
              <a:rPr lang="ru-RU" sz="1400" i="1" dirty="0" smtClean="0"/>
              <a:t>: Еркова Галина Ивановна – начальник управления финансов Кирилловского муниципального района</a:t>
            </a:r>
            <a:endParaRPr lang="ru-RU" sz="1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786874" cy="571504"/>
          </a:xfrm>
        </p:spPr>
        <p:txBody>
          <a:bodyPr>
            <a:noAutofit/>
          </a:bodyPr>
          <a:lstStyle/>
          <a:p>
            <a:r>
              <a:rPr lang="ru-RU" sz="3000" i="1" dirty="0" smtClean="0">
                <a:solidFill>
                  <a:schemeClr val="tx1">
                    <a:lumMod val="85000"/>
                    <a:lumOff val="15000"/>
                  </a:schemeClr>
                </a:solidFill>
                <a:effectLst/>
              </a:rPr>
              <a:t>Параметры районного бюджета, млн. руб.</a:t>
            </a:r>
            <a:endParaRPr lang="ru-RU" sz="3000" i="1" dirty="0">
              <a:solidFill>
                <a:schemeClr val="tx1">
                  <a:lumMod val="85000"/>
                  <a:lumOff val="15000"/>
                </a:schemeClr>
              </a:solidFill>
              <a:effectLst/>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433729004"/>
              </p:ext>
            </p:extLst>
          </p:nvPr>
        </p:nvGraphicFramePr>
        <p:xfrm>
          <a:off x="0" y="692696"/>
          <a:ext cx="9144000"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3696616567"/>
              </p:ext>
            </p:extLst>
          </p:nvPr>
        </p:nvGraphicFramePr>
        <p:xfrm>
          <a:off x="214280" y="3140968"/>
          <a:ext cx="8715438" cy="3112726"/>
        </p:xfrm>
        <a:graphic>
          <a:graphicData uri="http://schemas.openxmlformats.org/drawingml/2006/table">
            <a:tbl>
              <a:tblPr firstRow="1" bandRow="1">
                <a:tableStyleId>{5940675A-B579-460E-94D1-54222C63F5DA}</a:tableStyleId>
              </a:tblPr>
              <a:tblGrid>
                <a:gridCol w="1571636">
                  <a:extLst>
                    <a:ext uri="{9D8B030D-6E8A-4147-A177-3AD203B41FA5}">
                      <a16:colId xmlns:a16="http://schemas.microsoft.com/office/drawing/2014/main" val="20000"/>
                    </a:ext>
                  </a:extLst>
                </a:gridCol>
                <a:gridCol w="85725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785818">
                  <a:extLst>
                    <a:ext uri="{9D8B030D-6E8A-4147-A177-3AD203B41FA5}">
                      <a16:colId xmlns:a16="http://schemas.microsoft.com/office/drawing/2014/main" val="20004"/>
                    </a:ext>
                  </a:extLst>
                </a:gridCol>
                <a:gridCol w="928694">
                  <a:extLst>
                    <a:ext uri="{9D8B030D-6E8A-4147-A177-3AD203B41FA5}">
                      <a16:colId xmlns:a16="http://schemas.microsoft.com/office/drawing/2014/main" val="20005"/>
                    </a:ext>
                  </a:extLst>
                </a:gridCol>
                <a:gridCol w="785818">
                  <a:extLst>
                    <a:ext uri="{9D8B030D-6E8A-4147-A177-3AD203B41FA5}">
                      <a16:colId xmlns:a16="http://schemas.microsoft.com/office/drawing/2014/main" val="20006"/>
                    </a:ext>
                  </a:extLst>
                </a:gridCol>
                <a:gridCol w="928694">
                  <a:extLst>
                    <a:ext uri="{9D8B030D-6E8A-4147-A177-3AD203B41FA5}">
                      <a16:colId xmlns:a16="http://schemas.microsoft.com/office/drawing/2014/main" val="20007"/>
                    </a:ext>
                  </a:extLst>
                </a:gridCol>
                <a:gridCol w="785820">
                  <a:extLst>
                    <a:ext uri="{9D8B030D-6E8A-4147-A177-3AD203B41FA5}">
                      <a16:colId xmlns:a16="http://schemas.microsoft.com/office/drawing/2014/main" val="20008"/>
                    </a:ext>
                  </a:extLst>
                </a:gridCol>
              </a:tblGrid>
              <a:tr h="642806">
                <a:tc>
                  <a:txBody>
                    <a:bodyPr/>
                    <a:lstStyle/>
                    <a:p>
                      <a:pPr algn="ctr"/>
                      <a:r>
                        <a:rPr lang="ru-RU" sz="1200" b="1" dirty="0" smtClean="0">
                          <a:latin typeface="Times New Roman" pitchFamily="18" charset="0"/>
                          <a:cs typeface="Times New Roman" pitchFamily="18" charset="0"/>
                        </a:rPr>
                        <a:t>Показатели</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Факт 2021 г.</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Уточненный бюджет </a:t>
                      </a:r>
                    </a:p>
                    <a:p>
                      <a:pPr algn="ctr"/>
                      <a:r>
                        <a:rPr lang="ru-RU" sz="1200" b="1" dirty="0" smtClean="0">
                          <a:latin typeface="Times New Roman" pitchFamily="18" charset="0"/>
                          <a:cs typeface="Times New Roman" pitchFamily="18" charset="0"/>
                        </a:rPr>
                        <a:t>2022 г.</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Прогноз на 2023 г.</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a:t>
                      </a:r>
                      <a:endParaRPr lang="ru-RU" sz="1200" b="1" dirty="0">
                        <a:latin typeface="Times New Roman" pitchFamily="18" charset="0"/>
                        <a:cs typeface="Times New Roman" pitchFamily="18" charset="0"/>
                      </a:endParaRPr>
                    </a:p>
                  </a:txBody>
                  <a:tcPr anchor="ctr"/>
                </a:tc>
                <a:tc>
                  <a:txBody>
                    <a:bodyPr/>
                    <a:lstStyle/>
                    <a:p>
                      <a:pPr algn="ctr"/>
                      <a:r>
                        <a:rPr lang="ru-RU" sz="1200" b="1" dirty="0" smtClean="0">
                          <a:latin typeface="Times New Roman" pitchFamily="18" charset="0"/>
                          <a:cs typeface="Times New Roman" pitchFamily="18" charset="0"/>
                        </a:rPr>
                        <a:t>Прогноз на 2024 г.</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a:t>
                      </a:r>
                    </a:p>
                  </a:txBody>
                  <a:tcPr anchor="ctr"/>
                </a:tc>
                <a:tc>
                  <a:txBody>
                    <a:bodyPr/>
                    <a:lstStyle/>
                    <a:p>
                      <a:pPr algn="ctr"/>
                      <a:r>
                        <a:rPr lang="ru-RU" sz="1200" b="1" dirty="0" smtClean="0">
                          <a:latin typeface="Times New Roman" pitchFamily="18" charset="0"/>
                          <a:cs typeface="Times New Roman" pitchFamily="18" charset="0"/>
                        </a:rPr>
                        <a:t>Прогноз</a:t>
                      </a:r>
                      <a:r>
                        <a:rPr lang="ru-RU" sz="1200" b="1" baseline="0" dirty="0" smtClean="0">
                          <a:latin typeface="Times New Roman" pitchFamily="18" charset="0"/>
                          <a:cs typeface="Times New Roman" pitchFamily="18" charset="0"/>
                        </a:rPr>
                        <a:t> на 2025 г.</a:t>
                      </a:r>
                      <a:endParaRPr lang="ru-RU" sz="12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a:t>
                      </a:r>
                    </a:p>
                  </a:txBody>
                  <a:tcPr anchor="ctr"/>
                </a:tc>
                <a:extLst>
                  <a:ext uri="{0D108BD9-81ED-4DB2-BD59-A6C34878D82A}">
                    <a16:rowId xmlns:a16="http://schemas.microsoft.com/office/drawing/2014/main" val="10000"/>
                  </a:ext>
                </a:extLst>
              </a:tr>
              <a:tr h="454410">
                <a:tc>
                  <a:txBody>
                    <a:bodyPr/>
                    <a:lstStyle/>
                    <a:p>
                      <a:pPr algn="l"/>
                      <a:r>
                        <a:rPr lang="ru-RU" sz="1200" dirty="0" smtClean="0">
                          <a:latin typeface="Times New Roman" pitchFamily="18" charset="0"/>
                          <a:cs typeface="Times New Roman" pitchFamily="18" charset="0"/>
                        </a:rPr>
                        <a:t>Доходы</a:t>
                      </a:r>
                      <a:endParaRPr lang="ru-RU" sz="1200" b="1" dirty="0">
                        <a:latin typeface="Times New Roman" pitchFamily="18" charset="0"/>
                        <a:cs typeface="Times New Roman" pitchFamily="18" charset="0"/>
                      </a:endParaRPr>
                    </a:p>
                  </a:txBody>
                  <a:tcPr anchor="ctr"/>
                </a:tc>
                <a:tc>
                  <a:txBody>
                    <a:bodyPr/>
                    <a:lstStyle/>
                    <a:p>
                      <a:pPr algn="ctr" rtl="0" fontAlgn="ctr"/>
                      <a:r>
                        <a:rPr lang="ru-RU" sz="1200" b="0" i="0" u="none" strike="noStrike" dirty="0" smtClean="0">
                          <a:solidFill>
                            <a:schemeClr val="tx1"/>
                          </a:solidFill>
                          <a:latin typeface="Times New Roman"/>
                        </a:rPr>
                        <a:t>701,7</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774,2</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1 476,3</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190,7</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915,0</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62,0</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598,6</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65,4</a:t>
                      </a:r>
                      <a:endParaRPr lang="ru-RU" sz="1200" b="0" i="0" u="none" strike="noStrike" dirty="0">
                        <a:solidFill>
                          <a:schemeClr val="tx1"/>
                        </a:solidFill>
                        <a:latin typeface="Times New Roman"/>
                      </a:endParaRPr>
                    </a:p>
                  </a:txBody>
                  <a:tcPr marL="9525" marR="9525" marT="9525" marB="0" anchor="ctr"/>
                </a:tc>
                <a:extLst>
                  <a:ext uri="{0D108BD9-81ED-4DB2-BD59-A6C34878D82A}">
                    <a16:rowId xmlns:a16="http://schemas.microsoft.com/office/drawing/2014/main" val="10001"/>
                  </a:ext>
                </a:extLst>
              </a:tr>
              <a:tr h="642806">
                <a:tc>
                  <a:txBody>
                    <a:bodyPr/>
                    <a:lstStyle/>
                    <a:p>
                      <a:pPr algn="l"/>
                      <a:r>
                        <a:rPr lang="ru-RU" sz="1200" dirty="0" smtClean="0">
                          <a:latin typeface="Times New Roman" pitchFamily="18" charset="0"/>
                          <a:cs typeface="Times New Roman" pitchFamily="18" charset="0"/>
                        </a:rPr>
                        <a:t>Налоговые и неналоговые доходы</a:t>
                      </a:r>
                      <a:endParaRPr lang="ru-RU" sz="1200" b="1" dirty="0">
                        <a:latin typeface="Times New Roman" pitchFamily="18" charset="0"/>
                        <a:cs typeface="Times New Roman" pitchFamily="18" charset="0"/>
                      </a:endParaRPr>
                    </a:p>
                  </a:txBody>
                  <a:tcPr anchor="ctr"/>
                </a:tc>
                <a:tc>
                  <a:txBody>
                    <a:bodyPr/>
                    <a:lstStyle/>
                    <a:p>
                      <a:pPr algn="ctr" rtl="0" fontAlgn="ctr"/>
                      <a:r>
                        <a:rPr lang="ru-RU" sz="1200" b="0" i="0" u="none" strike="noStrike" dirty="0" smtClean="0">
                          <a:solidFill>
                            <a:schemeClr val="tx1"/>
                          </a:solidFill>
                          <a:latin typeface="Times New Roman"/>
                        </a:rPr>
                        <a:t>245,0</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263,8</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247,7</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94,0</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257,6</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104,0</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253,1</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98,3</a:t>
                      </a:r>
                      <a:endParaRPr lang="ru-RU" sz="1200" b="0" i="0" u="none" strike="noStrike" dirty="0">
                        <a:solidFill>
                          <a:schemeClr val="tx1"/>
                        </a:solidFill>
                        <a:latin typeface="Times New Roman"/>
                      </a:endParaRPr>
                    </a:p>
                  </a:txBody>
                  <a:tcPr marL="9525" marR="9525" marT="9525" marB="0" anchor="ctr"/>
                </a:tc>
                <a:extLst>
                  <a:ext uri="{0D108BD9-81ED-4DB2-BD59-A6C34878D82A}">
                    <a16:rowId xmlns:a16="http://schemas.microsoft.com/office/drawing/2014/main" val="10002"/>
                  </a:ext>
                </a:extLst>
              </a:tr>
              <a:tr h="459147">
                <a:tc>
                  <a:txBody>
                    <a:bodyPr/>
                    <a:lstStyle/>
                    <a:p>
                      <a:pPr algn="l"/>
                      <a:r>
                        <a:rPr lang="ru-RU" sz="1200" dirty="0" smtClean="0">
                          <a:latin typeface="Times New Roman" pitchFamily="18" charset="0"/>
                          <a:cs typeface="Times New Roman" pitchFamily="18" charset="0"/>
                        </a:rPr>
                        <a:t>Безвозмездные поступления</a:t>
                      </a:r>
                      <a:endParaRPr lang="ru-RU" sz="1200" b="1" dirty="0">
                        <a:latin typeface="Times New Roman" pitchFamily="18" charset="0"/>
                        <a:cs typeface="Times New Roman" pitchFamily="18" charset="0"/>
                      </a:endParaRPr>
                    </a:p>
                  </a:txBody>
                  <a:tcPr anchor="ctr"/>
                </a:tc>
                <a:tc>
                  <a:txBody>
                    <a:bodyPr/>
                    <a:lstStyle/>
                    <a:p>
                      <a:pPr algn="ctr" rtl="0" fontAlgn="ctr"/>
                      <a:r>
                        <a:rPr lang="ru-RU" sz="1200" b="0" i="0" u="none" strike="noStrike" dirty="0" smtClean="0">
                          <a:solidFill>
                            <a:schemeClr val="tx1"/>
                          </a:solidFill>
                          <a:latin typeface="Times New Roman"/>
                        </a:rPr>
                        <a:t>456,7</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510,4</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1 228,6</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240,7</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657,4</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dirty="0" smtClean="0">
                          <a:solidFill>
                            <a:schemeClr val="tx1"/>
                          </a:solidFill>
                          <a:latin typeface="Times New Roman"/>
                        </a:rPr>
                        <a:t>53,5</a:t>
                      </a:r>
                      <a:endParaRPr lang="ru-RU" sz="1200" b="0" i="0" u="none" strike="noStrike" dirty="0">
                        <a:solidFill>
                          <a:schemeClr val="tx1"/>
                        </a:solidFill>
                        <a:latin typeface="Times New Roman"/>
                      </a:endParaRPr>
                    </a:p>
                  </a:txBody>
                  <a:tcPr marL="9525" marR="9525" marT="9525" marB="0" anchor="ctr"/>
                </a:tc>
                <a:tc>
                  <a:txBody>
                    <a:bodyPr/>
                    <a:lstStyle/>
                    <a:p>
                      <a:pPr algn="ctr" rtl="0" fontAlgn="ctr"/>
                      <a:r>
                        <a:rPr lang="ru-RU" sz="1200" b="0" i="0" u="none" strike="noStrike" dirty="0" smtClean="0">
                          <a:solidFill>
                            <a:schemeClr val="tx1"/>
                          </a:solidFill>
                          <a:latin typeface="Times New Roman"/>
                        </a:rPr>
                        <a:t>345,5</a:t>
                      </a:r>
                      <a:endParaRPr lang="ru-RU" sz="1200" b="0" i="0" u="none" strike="noStrike" dirty="0">
                        <a:solidFill>
                          <a:schemeClr val="tx1"/>
                        </a:solidFill>
                        <a:latin typeface="Times New Roman"/>
                      </a:endParaRPr>
                    </a:p>
                  </a:txBody>
                  <a:tcPr marL="9525" marR="9525" marT="9525" marB="0" anchor="ctr"/>
                </a:tc>
                <a:tc>
                  <a:txBody>
                    <a:bodyPr/>
                    <a:lstStyle/>
                    <a:p>
                      <a:pPr algn="ctr" fontAlgn="ctr"/>
                      <a:r>
                        <a:rPr lang="ru-RU" sz="1200" b="0" i="0" u="none" strike="noStrike" smtClean="0">
                          <a:solidFill>
                            <a:schemeClr val="tx1"/>
                          </a:solidFill>
                          <a:latin typeface="Times New Roman"/>
                        </a:rPr>
                        <a:t>52,6</a:t>
                      </a:r>
                      <a:endParaRPr lang="ru-RU" sz="1200" b="0" i="0" u="none" strike="noStrike" dirty="0">
                        <a:solidFill>
                          <a:schemeClr val="tx1"/>
                        </a:solidFill>
                        <a:latin typeface="Times New Roman"/>
                      </a:endParaRPr>
                    </a:p>
                  </a:txBody>
                  <a:tcPr marL="9525" marR="9525" marT="9525" marB="0" anchor="ctr"/>
                </a:tc>
                <a:extLst>
                  <a:ext uri="{0D108BD9-81ED-4DB2-BD59-A6C34878D82A}">
                    <a16:rowId xmlns:a16="http://schemas.microsoft.com/office/drawing/2014/main" val="10003"/>
                  </a:ext>
                </a:extLst>
              </a:tr>
              <a:tr h="454410">
                <a:tc>
                  <a:txBody>
                    <a:bodyPr/>
                    <a:lstStyle/>
                    <a:p>
                      <a:pPr algn="l"/>
                      <a:r>
                        <a:rPr lang="ru-RU" sz="1200" dirty="0" smtClean="0">
                          <a:latin typeface="Times New Roman" pitchFamily="18" charset="0"/>
                          <a:cs typeface="Times New Roman" pitchFamily="18" charset="0"/>
                        </a:rPr>
                        <a:t>Расходы</a:t>
                      </a:r>
                      <a:endParaRPr lang="ru-RU" sz="1200" b="1" dirty="0">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690,0</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764,6</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1484,0</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194,1</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915,0</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61,6</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598,6</a:t>
                      </a:r>
                      <a:endParaRPr lang="ru-RU" sz="1200" b="0" dirty="0">
                        <a:solidFill>
                          <a:schemeClr val="tx1"/>
                        </a:solidFill>
                        <a:latin typeface="Times New Roman" pitchFamily="18" charset="0"/>
                        <a:cs typeface="Times New Roman" pitchFamily="18" charset="0"/>
                      </a:endParaRPr>
                    </a:p>
                  </a:txBody>
                  <a:tcPr anchor="ctr"/>
                </a:tc>
                <a:tc>
                  <a:txBody>
                    <a:bodyPr/>
                    <a:lstStyle/>
                    <a:p>
                      <a:pPr algn="ctr"/>
                      <a:r>
                        <a:rPr lang="ru-RU" sz="1200" b="0" dirty="0" smtClean="0">
                          <a:solidFill>
                            <a:schemeClr val="tx1"/>
                          </a:solidFill>
                          <a:latin typeface="Times New Roman" pitchFamily="18" charset="0"/>
                          <a:cs typeface="Times New Roman" pitchFamily="18" charset="0"/>
                        </a:rPr>
                        <a:t>65,4</a:t>
                      </a:r>
                      <a:endParaRPr lang="ru-RU" sz="1200" b="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r h="459147">
                <a:tc>
                  <a:txBody>
                    <a:bodyPr/>
                    <a:lstStyle/>
                    <a:p>
                      <a:pPr algn="l"/>
                      <a:r>
                        <a:rPr lang="ru-RU" sz="1200" b="1" dirty="0" smtClean="0">
                          <a:latin typeface="Times New Roman" pitchFamily="18" charset="0"/>
                          <a:cs typeface="Times New Roman" pitchFamily="18" charset="0"/>
                        </a:rPr>
                        <a:t>Дефицит (-), профицит</a:t>
                      </a:r>
                      <a:r>
                        <a:rPr lang="ru-RU" sz="1200" b="1" baseline="0" dirty="0" smtClean="0">
                          <a:latin typeface="Times New Roman" pitchFamily="18" charset="0"/>
                          <a:cs typeface="Times New Roman" pitchFamily="18" charset="0"/>
                        </a:rPr>
                        <a:t> (+)</a:t>
                      </a:r>
                    </a:p>
                  </a:txBody>
                  <a:tcPr anchor="ctr"/>
                </a:tc>
                <a:tc>
                  <a:txBody>
                    <a:bodyPr/>
                    <a:lstStyle/>
                    <a:p>
                      <a:pPr algn="ctr"/>
                      <a:r>
                        <a:rPr lang="ru-RU" sz="1200" b="1" dirty="0" smtClean="0">
                          <a:solidFill>
                            <a:schemeClr val="tx1"/>
                          </a:solidFill>
                          <a:latin typeface="Times New Roman" pitchFamily="18" charset="0"/>
                          <a:cs typeface="Times New Roman" pitchFamily="18" charset="0"/>
                        </a:rPr>
                        <a:t>11,7</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ru-RU" sz="1200" b="1" dirty="0" smtClean="0">
                          <a:solidFill>
                            <a:schemeClr val="tx1"/>
                          </a:solidFill>
                          <a:latin typeface="Times New Roman" pitchFamily="18" charset="0"/>
                          <a:cs typeface="Times New Roman" pitchFamily="18" charset="0"/>
                        </a:rPr>
                        <a:t>-9,6</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en-US" sz="1200" b="1" dirty="0" smtClean="0">
                          <a:solidFill>
                            <a:schemeClr val="tx1"/>
                          </a:solidFill>
                          <a:latin typeface="Times New Roman" pitchFamily="18" charset="0"/>
                          <a:cs typeface="Times New Roman" pitchFamily="18" charset="0"/>
                        </a:rPr>
                        <a:t>-</a:t>
                      </a:r>
                      <a:r>
                        <a:rPr lang="ru-RU" sz="1200" b="1" dirty="0" smtClean="0">
                          <a:solidFill>
                            <a:schemeClr val="tx1"/>
                          </a:solidFill>
                          <a:latin typeface="Times New Roman" pitchFamily="18" charset="0"/>
                          <a:cs typeface="Times New Roman" pitchFamily="18" charset="0"/>
                        </a:rPr>
                        <a:t>7,7</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ru-RU" sz="1200" b="1" dirty="0" smtClean="0">
                          <a:solidFill>
                            <a:schemeClr val="tx1"/>
                          </a:solidFill>
                          <a:latin typeface="Times New Roman" pitchFamily="18" charset="0"/>
                          <a:cs typeface="Times New Roman" pitchFamily="18" charset="0"/>
                        </a:rPr>
                        <a:t>0</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en-US" sz="1200" b="1" dirty="0" smtClean="0">
                          <a:solidFill>
                            <a:schemeClr val="tx1"/>
                          </a:solidFill>
                          <a:latin typeface="Times New Roman" pitchFamily="18" charset="0"/>
                          <a:cs typeface="Times New Roman" pitchFamily="18" charset="0"/>
                        </a:rPr>
                        <a:t>0,0</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ru-RU" sz="1200" b="1" dirty="0" smtClean="0">
                          <a:solidFill>
                            <a:schemeClr val="tx1"/>
                          </a:solidFill>
                          <a:latin typeface="Times New Roman" pitchFamily="18" charset="0"/>
                          <a:cs typeface="Times New Roman" pitchFamily="18" charset="0"/>
                        </a:rPr>
                        <a:t>0</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en-US" sz="1200" b="1" dirty="0" smtClean="0">
                          <a:solidFill>
                            <a:schemeClr val="tx1"/>
                          </a:solidFill>
                          <a:latin typeface="Times New Roman" pitchFamily="18" charset="0"/>
                          <a:cs typeface="Times New Roman" pitchFamily="18" charset="0"/>
                        </a:rPr>
                        <a:t>0,0</a:t>
                      </a:r>
                      <a:endParaRPr lang="ru-RU" sz="1200" b="1" dirty="0">
                        <a:solidFill>
                          <a:schemeClr val="tx1"/>
                        </a:solidFill>
                        <a:latin typeface="Times New Roman" pitchFamily="18" charset="0"/>
                        <a:cs typeface="Times New Roman" pitchFamily="18" charset="0"/>
                      </a:endParaRPr>
                    </a:p>
                  </a:txBody>
                  <a:tcPr anchor="ctr"/>
                </a:tc>
                <a:tc>
                  <a:txBody>
                    <a:bodyPr/>
                    <a:lstStyle/>
                    <a:p>
                      <a:pPr algn="ctr"/>
                      <a:r>
                        <a:rPr lang="ru-RU" sz="1200" b="1" dirty="0" smtClean="0">
                          <a:solidFill>
                            <a:schemeClr val="tx1"/>
                          </a:solidFill>
                          <a:latin typeface="Times New Roman" pitchFamily="18" charset="0"/>
                          <a:cs typeface="Times New Roman" pitchFamily="18" charset="0"/>
                        </a:rPr>
                        <a:t>0</a:t>
                      </a:r>
                      <a:endParaRPr lang="ru-RU" sz="1200" b="1"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922114"/>
          </a:xfrm>
        </p:spPr>
        <p:txBody>
          <a:bodyPr>
            <a:normAutofit fontScale="90000"/>
          </a:bodyPr>
          <a:lstStyle/>
          <a:p>
            <a:r>
              <a:rPr lang="ru-RU" sz="3600" dirty="0" smtClean="0">
                <a:solidFill>
                  <a:srgbClr val="00B050"/>
                </a:solidFill>
                <a:effectLst/>
              </a:rPr>
              <a:t>Динамика изменения налоговых и неналоговых доходов, </a:t>
            </a:r>
            <a:r>
              <a:rPr lang="ru-RU" sz="3100" dirty="0" smtClean="0">
                <a:solidFill>
                  <a:srgbClr val="00B050"/>
                </a:solidFill>
                <a:effectLst/>
              </a:rPr>
              <a:t>млн. руб.</a:t>
            </a:r>
            <a:endParaRPr lang="ru-RU" dirty="0">
              <a:effectLst/>
            </a:endParaRPr>
          </a:p>
        </p:txBody>
      </p:sp>
      <p:graphicFrame>
        <p:nvGraphicFramePr>
          <p:cNvPr id="4" name="Диаграмма 3"/>
          <p:cNvGraphicFramePr/>
          <p:nvPr>
            <p:extLst>
              <p:ext uri="{D42A27DB-BD31-4B8C-83A1-F6EECF244321}">
                <p14:modId xmlns:p14="http://schemas.microsoft.com/office/powerpoint/2010/main" val="2745895636"/>
              </p:ext>
            </p:extLst>
          </p:nvPr>
        </p:nvGraphicFramePr>
        <p:xfrm>
          <a:off x="0" y="980728"/>
          <a:ext cx="4355976"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extLst>
              <p:ext uri="{D42A27DB-BD31-4B8C-83A1-F6EECF244321}">
                <p14:modId xmlns:p14="http://schemas.microsoft.com/office/powerpoint/2010/main" val="3775892969"/>
              </p:ext>
            </p:extLst>
          </p:nvPr>
        </p:nvGraphicFramePr>
        <p:xfrm>
          <a:off x="4788024" y="3284984"/>
          <a:ext cx="4355976" cy="32129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a:t>
            </a:r>
            <a:endParaRPr lang="ru-RU" dirty="0"/>
          </a:p>
        </p:txBody>
      </p:sp>
      <p:sp>
        <p:nvSpPr>
          <p:cNvPr id="2" name="Заголовок 1"/>
          <p:cNvSpPr>
            <a:spLocks noGrp="1"/>
          </p:cNvSpPr>
          <p:nvPr>
            <p:ph type="title"/>
          </p:nvPr>
        </p:nvSpPr>
        <p:spPr>
          <a:xfrm>
            <a:off x="0" y="0"/>
            <a:ext cx="8858312" cy="1268760"/>
          </a:xfrm>
        </p:spPr>
        <p:txBody>
          <a:bodyPr>
            <a:noAutofit/>
          </a:bodyPr>
          <a:lstStyle/>
          <a:p>
            <a:pPr algn="ctr"/>
            <a:r>
              <a:rPr lang="ru-RU" sz="2800" b="1" i="1" dirty="0" smtClean="0">
                <a:solidFill>
                  <a:srgbClr val="C00000"/>
                </a:solidFill>
                <a:effectLst/>
              </a:rPr>
              <a:t>Структура налоговых и неналоговых доходов районного бюджета Кирилловского муниципального района, тыс. руб.</a:t>
            </a:r>
            <a:endParaRPr lang="ru-RU" sz="2800" b="1" i="1" dirty="0">
              <a:solidFill>
                <a:srgbClr val="C00000"/>
              </a:solidFill>
              <a:effectLst/>
            </a:endParaRPr>
          </a:p>
        </p:txBody>
      </p:sp>
      <p:graphicFrame>
        <p:nvGraphicFramePr>
          <p:cNvPr id="5" name="Содержимое 5"/>
          <p:cNvGraphicFramePr>
            <a:graphicFrameLocks/>
          </p:cNvGraphicFramePr>
          <p:nvPr>
            <p:extLst>
              <p:ext uri="{D42A27DB-BD31-4B8C-83A1-F6EECF244321}">
                <p14:modId xmlns:p14="http://schemas.microsoft.com/office/powerpoint/2010/main" val="2303338149"/>
              </p:ext>
            </p:extLst>
          </p:nvPr>
        </p:nvGraphicFramePr>
        <p:xfrm>
          <a:off x="0" y="1052736"/>
          <a:ext cx="4499992" cy="5589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Содержимое 5"/>
          <p:cNvGraphicFramePr>
            <a:graphicFrameLocks/>
          </p:cNvGraphicFramePr>
          <p:nvPr>
            <p:extLst>
              <p:ext uri="{D42A27DB-BD31-4B8C-83A1-F6EECF244321}">
                <p14:modId xmlns:p14="http://schemas.microsoft.com/office/powerpoint/2010/main" val="514504321"/>
              </p:ext>
            </p:extLst>
          </p:nvPr>
        </p:nvGraphicFramePr>
        <p:xfrm>
          <a:off x="4355976" y="-243408"/>
          <a:ext cx="4608512" cy="645333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385900" y="1412776"/>
            <a:ext cx="1728192"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2022 год</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5870978" y="1412776"/>
            <a:ext cx="1728192"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2023 год</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txBody>
          <a:bodyPr>
            <a:normAutofit/>
          </a:bodyPr>
          <a:lstStyle/>
          <a:p>
            <a:r>
              <a:rPr lang="ru-RU"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Налог на доходы физических лиц, млн. руб.</a:t>
            </a:r>
            <a:endParaRPr lang="ru-RU"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https://gorzavod.ru/wp-content/uploads/2020/10/ndfl-v-2020-godu-izmenenij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37112"/>
            <a:ext cx="3039091" cy="202707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37" name="Группа 36"/>
          <p:cNvGrpSpPr/>
          <p:nvPr/>
        </p:nvGrpSpPr>
        <p:grpSpPr>
          <a:xfrm>
            <a:off x="539552" y="764704"/>
            <a:ext cx="6084168" cy="3573016"/>
            <a:chOff x="1547664" y="1124744"/>
            <a:chExt cx="6084168" cy="3573016"/>
          </a:xfrm>
        </p:grpSpPr>
        <p:grpSp>
          <p:nvGrpSpPr>
            <p:cNvPr id="35" name="Группа 34"/>
            <p:cNvGrpSpPr/>
            <p:nvPr/>
          </p:nvGrpSpPr>
          <p:grpSpPr>
            <a:xfrm>
              <a:off x="1547664" y="1124744"/>
              <a:ext cx="6084168" cy="3573016"/>
              <a:chOff x="3059832" y="3356992"/>
              <a:chExt cx="6084168" cy="3573016"/>
            </a:xfrm>
          </p:grpSpPr>
          <p:graphicFrame>
            <p:nvGraphicFramePr>
              <p:cNvPr id="15" name="Диаграмма 14"/>
              <p:cNvGraphicFramePr/>
              <p:nvPr>
                <p:extLst>
                  <p:ext uri="{D42A27DB-BD31-4B8C-83A1-F6EECF244321}">
                    <p14:modId xmlns:p14="http://schemas.microsoft.com/office/powerpoint/2010/main" val="1705232729"/>
                  </p:ext>
                </p:extLst>
              </p:nvPr>
            </p:nvGraphicFramePr>
            <p:xfrm>
              <a:off x="3059832" y="3933056"/>
              <a:ext cx="6084168" cy="299695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3203848" y="6093296"/>
                <a:ext cx="792088" cy="461665"/>
              </a:xfrm>
              <a:prstGeom prst="rect">
                <a:avLst/>
              </a:prstGeom>
              <a:noFill/>
            </p:spPr>
            <p:txBody>
              <a:bodyPr wrap="square" rtlCol="0">
                <a:spAutoFit/>
              </a:bodyPr>
              <a:lstStyle/>
              <a:p>
                <a:pPr algn="ctr"/>
                <a:r>
                  <a:rPr lang="ru-RU" sz="1200" dirty="0" smtClean="0"/>
                  <a:t>прирост  НДФЛ</a:t>
                </a:r>
                <a:endParaRPr lang="ru-RU" sz="1200" dirty="0"/>
              </a:p>
            </p:txBody>
          </p:sp>
          <p:grpSp>
            <p:nvGrpSpPr>
              <p:cNvPr id="33" name="Группа 32"/>
              <p:cNvGrpSpPr/>
              <p:nvPr/>
            </p:nvGrpSpPr>
            <p:grpSpPr>
              <a:xfrm>
                <a:off x="3347864" y="3356992"/>
                <a:ext cx="5544616" cy="2808312"/>
                <a:chOff x="3347864" y="3356992"/>
                <a:chExt cx="5544616" cy="2808312"/>
              </a:xfrm>
            </p:grpSpPr>
            <p:sp>
              <p:nvSpPr>
                <p:cNvPr id="16" name="Овал 15"/>
                <p:cNvSpPr/>
                <p:nvPr/>
              </p:nvSpPr>
              <p:spPr>
                <a:xfrm>
                  <a:off x="3347864" y="5805264"/>
                  <a:ext cx="50405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5076056" y="5661248"/>
                  <a:ext cx="72008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+3,0</a:t>
                  </a:r>
                  <a:endParaRPr lang="ru-RU" sz="900" dirty="0"/>
                </a:p>
              </p:txBody>
            </p:sp>
            <p:sp>
              <p:nvSpPr>
                <p:cNvPr id="25" name="Овал 24"/>
                <p:cNvSpPr/>
                <p:nvPr/>
              </p:nvSpPr>
              <p:spPr>
                <a:xfrm>
                  <a:off x="6084168" y="5661248"/>
                  <a:ext cx="720080" cy="504056"/>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-0,8</a:t>
                  </a:r>
                  <a:endParaRPr lang="ru-RU" sz="900" dirty="0"/>
                </a:p>
              </p:txBody>
            </p:sp>
            <p:sp>
              <p:nvSpPr>
                <p:cNvPr id="26" name="Овал 25"/>
                <p:cNvSpPr/>
                <p:nvPr/>
              </p:nvSpPr>
              <p:spPr>
                <a:xfrm>
                  <a:off x="7164288" y="5661248"/>
                  <a:ext cx="72008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+7,0</a:t>
                  </a:r>
                  <a:endParaRPr lang="ru-RU" sz="900" dirty="0"/>
                </a:p>
              </p:txBody>
            </p:sp>
            <p:sp>
              <p:nvSpPr>
                <p:cNvPr id="27" name="Овал 26"/>
                <p:cNvSpPr/>
                <p:nvPr/>
              </p:nvSpPr>
              <p:spPr>
                <a:xfrm>
                  <a:off x="8172400" y="5661248"/>
                  <a:ext cx="720080" cy="504056"/>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smtClean="0"/>
                    <a:t>-9,7</a:t>
                  </a:r>
                  <a:endParaRPr lang="ru-RU" sz="900" dirty="0"/>
                </a:p>
              </p:txBody>
            </p:sp>
            <p:sp>
              <p:nvSpPr>
                <p:cNvPr id="24" name="Прямоугольник 23"/>
                <p:cNvSpPr/>
                <p:nvPr/>
              </p:nvSpPr>
              <p:spPr>
                <a:xfrm>
                  <a:off x="3923928" y="3356992"/>
                  <a:ext cx="4968552" cy="432048"/>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rPr>
                    <a:t>Норматив зачисления НДФЛ</a:t>
                  </a:r>
                  <a:endParaRPr lang="ru-RU" dirty="0">
                    <a:solidFill>
                      <a:schemeClr val="tx1"/>
                    </a:solidFill>
                    <a:effectLst>
                      <a:outerShdw blurRad="38100" dist="38100" dir="2700000" algn="tl">
                        <a:srgbClr val="000000">
                          <a:alpha val="43137"/>
                        </a:srgbClr>
                      </a:outerShdw>
                    </a:effectLst>
                  </a:endParaRPr>
                </a:p>
              </p:txBody>
            </p:sp>
            <p:cxnSp>
              <p:nvCxnSpPr>
                <p:cNvPr id="34" name="Прямая со стрелкой 33"/>
                <p:cNvCxnSpPr/>
                <p:nvPr/>
              </p:nvCxnSpPr>
              <p:spPr>
                <a:xfrm>
                  <a:off x="6516216"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4139952" y="4149080"/>
                  <a:ext cx="1296144" cy="307777"/>
                </a:xfrm>
                <a:prstGeom prst="rect">
                  <a:avLst/>
                </a:prstGeom>
                <a:noFill/>
              </p:spPr>
              <p:txBody>
                <a:bodyPr wrap="square" rtlCol="0">
                  <a:spAutoFit/>
                </a:bodyPr>
                <a:lstStyle/>
                <a:p>
                  <a:r>
                    <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74,33%</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5" name="TextBox 44"/>
                <p:cNvSpPr txBox="1"/>
                <p:nvPr/>
              </p:nvSpPr>
              <p:spPr>
                <a:xfrm>
                  <a:off x="5148064" y="4149080"/>
                  <a:ext cx="1296144" cy="307777"/>
                </a:xfrm>
                <a:prstGeom prst="rect">
                  <a:avLst/>
                </a:prstGeom>
                <a:noFill/>
              </p:spPr>
              <p:txBody>
                <a:bodyPr wrap="square" rtlCol="0">
                  <a:spAutoFit/>
                </a:bodyPr>
                <a:lstStyle/>
                <a:p>
                  <a:r>
                    <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84,06%</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7" name="TextBox 46"/>
                <p:cNvSpPr txBox="1"/>
                <p:nvPr/>
              </p:nvSpPr>
              <p:spPr>
                <a:xfrm>
                  <a:off x="6156176" y="4149080"/>
                  <a:ext cx="1296144" cy="307777"/>
                </a:xfrm>
                <a:prstGeom prst="rect">
                  <a:avLst/>
                </a:prstGeom>
                <a:noFill/>
              </p:spPr>
              <p:txBody>
                <a:bodyPr wrap="square" rtlCol="0">
                  <a:spAutoFit/>
                </a:bodyPr>
                <a:lstStyle/>
                <a:p>
                  <a:r>
                    <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84,71%</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1" name="TextBox 50"/>
                <p:cNvSpPr txBox="1"/>
                <p:nvPr/>
              </p:nvSpPr>
              <p:spPr>
                <a:xfrm>
                  <a:off x="7164288" y="4149080"/>
                  <a:ext cx="900609" cy="307777"/>
                </a:xfrm>
                <a:prstGeom prst="rect">
                  <a:avLst/>
                </a:prstGeom>
                <a:noFill/>
              </p:spPr>
              <p:txBody>
                <a:bodyPr wrap="square" rtlCol="0">
                  <a:spAutoFit/>
                </a:bodyPr>
                <a:lstStyle/>
                <a:p>
                  <a:r>
                    <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83,51%</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2" name="TextBox 51"/>
                <p:cNvSpPr txBox="1"/>
                <p:nvPr/>
              </p:nvSpPr>
              <p:spPr>
                <a:xfrm>
                  <a:off x="8100391" y="4149079"/>
                  <a:ext cx="792089" cy="307777"/>
                </a:xfrm>
                <a:prstGeom prst="rect">
                  <a:avLst/>
                </a:prstGeom>
                <a:noFill/>
              </p:spPr>
              <p:txBody>
                <a:bodyPr wrap="square" rtlCol="0">
                  <a:spAutoFit/>
                </a:bodyPr>
                <a:lstStyle/>
                <a:p>
                  <a:r>
                    <a:rPr lang="ru-RU"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75,82%</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73" name="Прямая со стрелкой 72"/>
                <p:cNvCxnSpPr/>
                <p:nvPr/>
              </p:nvCxnSpPr>
              <p:spPr>
                <a:xfrm>
                  <a:off x="4499992"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Прямая со стрелкой 73"/>
                <p:cNvCxnSpPr/>
                <p:nvPr/>
              </p:nvCxnSpPr>
              <p:spPr>
                <a:xfrm>
                  <a:off x="5508104"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5" name="Прямая со стрелкой 74"/>
                <p:cNvCxnSpPr/>
                <p:nvPr/>
              </p:nvCxnSpPr>
              <p:spPr>
                <a:xfrm>
                  <a:off x="7524328"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6" name="Прямая со стрелкой 75"/>
                <p:cNvCxnSpPr/>
                <p:nvPr/>
              </p:nvCxnSpPr>
              <p:spPr>
                <a:xfrm>
                  <a:off x="8604448" y="3789040"/>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grpSp>
        <p:sp>
          <p:nvSpPr>
            <p:cNvPr id="36" name="TextBox 35"/>
            <p:cNvSpPr txBox="1"/>
            <p:nvPr/>
          </p:nvSpPr>
          <p:spPr>
            <a:xfrm>
              <a:off x="1547664" y="3068960"/>
              <a:ext cx="1152128" cy="738664"/>
            </a:xfrm>
            <a:prstGeom prst="rect">
              <a:avLst/>
            </a:prstGeom>
            <a:noFill/>
          </p:spPr>
          <p:txBody>
            <a:bodyPr wrap="square" rtlCol="0">
              <a:spAutoFit/>
            </a:bodyPr>
            <a:lstStyle/>
            <a:p>
              <a:pPr algn="ctr"/>
              <a:r>
                <a:rPr lang="ru-RU" sz="1200" dirty="0" smtClean="0"/>
                <a:t>снижение  НДФЛ</a:t>
              </a:r>
            </a:p>
            <a:p>
              <a:endParaRPr lang="ru-RU"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92696"/>
          </a:xfrm>
        </p:spPr>
        <p:txBody>
          <a:bodyPr>
            <a:normAutofit fontScale="90000"/>
          </a:bodyPr>
          <a:lstStyle/>
          <a:p>
            <a:r>
              <a:rPr lang="ru-RU" dirty="0" smtClean="0">
                <a:solidFill>
                  <a:schemeClr val="accent3">
                    <a:lumMod val="60000"/>
                    <a:lumOff val="40000"/>
                  </a:schemeClr>
                </a:solidFill>
                <a:effectLst/>
              </a:rPr>
              <a:t>Налоги на совокупный доход, </a:t>
            </a:r>
            <a:r>
              <a:rPr lang="ru-RU" sz="3100" dirty="0" smtClean="0">
                <a:solidFill>
                  <a:schemeClr val="accent3">
                    <a:lumMod val="60000"/>
                    <a:lumOff val="40000"/>
                  </a:schemeClr>
                </a:solidFill>
                <a:effectLst/>
              </a:rPr>
              <a:t>млн. руб.</a:t>
            </a:r>
            <a:endParaRPr lang="ru-RU" sz="3100" dirty="0">
              <a:solidFill>
                <a:schemeClr val="accent3">
                  <a:lumMod val="60000"/>
                  <a:lumOff val="40000"/>
                </a:schemeClr>
              </a:solidFill>
              <a:effectLst/>
            </a:endParaRPr>
          </a:p>
        </p:txBody>
      </p:sp>
      <p:sp>
        <p:nvSpPr>
          <p:cNvPr id="3" name="Прямоугольник 2"/>
          <p:cNvSpPr/>
          <p:nvPr/>
        </p:nvSpPr>
        <p:spPr>
          <a:xfrm>
            <a:off x="0" y="692696"/>
            <a:ext cx="9144000"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Доходы по упрощенной системе налогообложения</a:t>
            </a:r>
            <a:endParaRPr lang="ru-RU" dirty="0"/>
          </a:p>
        </p:txBody>
      </p:sp>
      <p:grpSp>
        <p:nvGrpSpPr>
          <p:cNvPr id="15" name="Группа 14"/>
          <p:cNvGrpSpPr/>
          <p:nvPr/>
        </p:nvGrpSpPr>
        <p:grpSpPr>
          <a:xfrm>
            <a:off x="3563888" y="2564904"/>
            <a:ext cx="4392488" cy="2376264"/>
            <a:chOff x="3563888" y="2564904"/>
            <a:chExt cx="4392488" cy="2376264"/>
          </a:xfrm>
        </p:grpSpPr>
        <p:graphicFrame>
          <p:nvGraphicFramePr>
            <p:cNvPr id="5" name="Диаграмма 4"/>
            <p:cNvGraphicFramePr/>
            <p:nvPr>
              <p:extLst>
                <p:ext uri="{D42A27DB-BD31-4B8C-83A1-F6EECF244321}">
                  <p14:modId xmlns:p14="http://schemas.microsoft.com/office/powerpoint/2010/main" val="801563259"/>
                </p:ext>
              </p:extLst>
            </p:nvPr>
          </p:nvGraphicFramePr>
          <p:xfrm>
            <a:off x="3563888" y="2564904"/>
            <a:ext cx="4392488" cy="237626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Прямая со стрелкой 6"/>
            <p:cNvCxnSpPr/>
            <p:nvPr/>
          </p:nvCxnSpPr>
          <p:spPr>
            <a:xfrm flipV="1">
              <a:off x="4572000" y="3356992"/>
              <a:ext cx="504056" cy="2160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9" name="Прямая со стрелкой 8"/>
            <p:cNvCxnSpPr/>
            <p:nvPr/>
          </p:nvCxnSpPr>
          <p:spPr>
            <a:xfrm flipV="1">
              <a:off x="5652120" y="3068960"/>
              <a:ext cx="432048" cy="36004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1" name="Прямая со стрелкой 10"/>
            <p:cNvCxnSpPr/>
            <p:nvPr/>
          </p:nvCxnSpPr>
          <p:spPr>
            <a:xfrm flipV="1">
              <a:off x="6660232" y="2852936"/>
              <a:ext cx="432048" cy="7200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4572000" y="3140968"/>
              <a:ext cx="648072" cy="276999"/>
            </a:xfrm>
            <a:prstGeom prst="rect">
              <a:avLst/>
            </a:prstGeom>
            <a:noFill/>
          </p:spPr>
          <p:txBody>
            <a:bodyPr wrap="square" rtlCol="0">
              <a:spAutoFit/>
            </a:bodyPr>
            <a:lstStyle/>
            <a:p>
              <a:r>
                <a:rPr lang="ru-RU" sz="1200" dirty="0" smtClean="0">
                  <a:solidFill>
                    <a:srgbClr val="C00000"/>
                  </a:solidFill>
                </a:rPr>
                <a:t>+0,1</a:t>
              </a:r>
              <a:endParaRPr lang="ru-RU" sz="1200" dirty="0">
                <a:solidFill>
                  <a:srgbClr val="C00000"/>
                </a:solidFill>
              </a:endParaRPr>
            </a:p>
          </p:txBody>
        </p:sp>
        <p:sp>
          <p:nvSpPr>
            <p:cNvPr id="13" name="TextBox 12"/>
            <p:cNvSpPr txBox="1"/>
            <p:nvPr/>
          </p:nvSpPr>
          <p:spPr>
            <a:xfrm>
              <a:off x="5580112" y="2924944"/>
              <a:ext cx="576064" cy="276999"/>
            </a:xfrm>
            <a:prstGeom prst="rect">
              <a:avLst/>
            </a:prstGeom>
            <a:noFill/>
          </p:spPr>
          <p:txBody>
            <a:bodyPr wrap="square" rtlCol="0">
              <a:spAutoFit/>
            </a:bodyPr>
            <a:lstStyle/>
            <a:p>
              <a:r>
                <a:rPr lang="ru-RU" sz="1200" dirty="0" smtClean="0">
                  <a:solidFill>
                    <a:srgbClr val="C00000"/>
                  </a:solidFill>
                </a:rPr>
                <a:t>+1,4</a:t>
              </a:r>
              <a:endParaRPr lang="ru-RU" sz="1200" dirty="0">
                <a:solidFill>
                  <a:srgbClr val="C00000"/>
                </a:solidFill>
              </a:endParaRPr>
            </a:p>
          </p:txBody>
        </p:sp>
        <p:sp>
          <p:nvSpPr>
            <p:cNvPr id="14" name="TextBox 13"/>
            <p:cNvSpPr txBox="1"/>
            <p:nvPr/>
          </p:nvSpPr>
          <p:spPr>
            <a:xfrm>
              <a:off x="6588224" y="2564904"/>
              <a:ext cx="576064" cy="276999"/>
            </a:xfrm>
            <a:prstGeom prst="rect">
              <a:avLst/>
            </a:prstGeom>
            <a:noFill/>
          </p:spPr>
          <p:txBody>
            <a:bodyPr wrap="square" rtlCol="0">
              <a:spAutoFit/>
            </a:bodyPr>
            <a:lstStyle/>
            <a:p>
              <a:r>
                <a:rPr lang="ru-RU" sz="1200" dirty="0" smtClean="0">
                  <a:solidFill>
                    <a:srgbClr val="C00000"/>
                  </a:solidFill>
                </a:rPr>
                <a:t>+3,6</a:t>
              </a:r>
              <a:endParaRPr lang="ru-RU" sz="1200" dirty="0">
                <a:solidFill>
                  <a:srgbClr val="C00000"/>
                </a:solidFill>
              </a:endParaRPr>
            </a:p>
          </p:txBody>
        </p:sp>
      </p:grpSp>
      <p:pic>
        <p:nvPicPr>
          <p:cNvPr id="2050" name="Picture 2" descr="http://bishelp.ru/sites/default/files/users/79480/content/3_-_usn_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5880" y="1395524"/>
            <a:ext cx="1979712" cy="21962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4" name="Загнутый угол 23"/>
          <p:cNvSpPr/>
          <p:nvPr/>
        </p:nvSpPr>
        <p:spPr>
          <a:xfrm>
            <a:off x="1547664" y="3871197"/>
            <a:ext cx="1296144" cy="2088232"/>
          </a:xfrm>
          <a:prstGeom prst="foldedCorner">
            <a:avLst/>
          </a:prstGeom>
          <a:ln w="38100">
            <a:noFill/>
          </a:ln>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ru-RU" sz="1200" b="1" dirty="0" smtClean="0"/>
              <a:t>Норматив зачисления </a:t>
            </a:r>
          </a:p>
          <a:p>
            <a:pPr algn="ctr"/>
            <a:r>
              <a:rPr lang="ru-RU" sz="1200" b="1" dirty="0" smtClean="0"/>
              <a:t>по УСН</a:t>
            </a:r>
          </a:p>
          <a:p>
            <a:pPr algn="ctr"/>
            <a:endParaRPr lang="ru-RU" sz="1200" b="1" dirty="0" smtClean="0"/>
          </a:p>
          <a:p>
            <a:pPr algn="ctr"/>
            <a:r>
              <a:rPr lang="ru-RU" sz="1200" i="1" dirty="0" smtClean="0"/>
              <a:t>2022г. – 67,76%</a:t>
            </a:r>
          </a:p>
          <a:p>
            <a:pPr algn="ctr"/>
            <a:r>
              <a:rPr lang="ru-RU" sz="1200" i="1" dirty="0" smtClean="0"/>
              <a:t>2023г. – 66,12%</a:t>
            </a:r>
          </a:p>
          <a:p>
            <a:pPr algn="ctr"/>
            <a:r>
              <a:rPr lang="ru-RU" sz="1200" i="1" dirty="0" smtClean="0"/>
              <a:t>2024г. – 65,01%</a:t>
            </a:r>
          </a:p>
          <a:p>
            <a:pPr algn="ctr"/>
            <a:r>
              <a:rPr lang="ru-RU" sz="1200" i="1" dirty="0" smtClean="0"/>
              <a:t>2025г.- 62,63%</a:t>
            </a:r>
            <a:endParaRPr lang="ru-RU" sz="1200"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8869</TotalTime>
  <Words>4251</Words>
  <Application>Microsoft Office PowerPoint</Application>
  <PresentationFormat>Экран (4:3)</PresentationFormat>
  <Paragraphs>1088</Paragraphs>
  <Slides>41</Slides>
  <Notes>40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41</vt:i4>
      </vt:variant>
    </vt:vector>
  </HeadingPairs>
  <TitlesOfParts>
    <vt:vector size="52" baseType="lpstr">
      <vt:lpstr>Arial</vt:lpstr>
      <vt:lpstr>Arial Black</vt:lpstr>
      <vt:lpstr>Calibri</vt:lpstr>
      <vt:lpstr>Cambria</vt:lpstr>
      <vt:lpstr>Monotype Corsiva</vt:lpstr>
      <vt:lpstr>Times New Roman</vt:lpstr>
      <vt:lpstr>Trebuchet MS</vt:lpstr>
      <vt:lpstr>Wingdings</vt:lpstr>
      <vt:lpstr>Wingdings 2</vt:lpstr>
      <vt:lpstr>Wingdings 3</vt:lpstr>
      <vt:lpstr>Апекс</vt:lpstr>
      <vt:lpstr> </vt:lpstr>
      <vt:lpstr>Уважаемые жители Кирилловского района!    Вам представлен информационный материал – «Бюджет для граждан», который познакомит Вас с основными параметрами бюджета Кирилловского муниципального района на 2023 год и плановый период 2024-2025 годов. </vt:lpstr>
      <vt:lpstr>Основа для формирования проекта районного бюджета</vt:lpstr>
      <vt:lpstr>Основные задачи и направления бюджетной политики Кирилловского района  на 2023-2025 годы</vt:lpstr>
      <vt:lpstr>Параметры районного бюджета, млн. руб.</vt:lpstr>
      <vt:lpstr>Динамика изменения налоговых и неналоговых доходов, млн. руб.</vt:lpstr>
      <vt:lpstr>Структура налоговых и неналоговых доходов районного бюджета Кирилловского муниципального района, тыс. руб.</vt:lpstr>
      <vt:lpstr>Налог на доходы физических лиц, млн. руб.</vt:lpstr>
      <vt:lpstr>Налоги на совокупный доход, млн. руб.</vt:lpstr>
      <vt:lpstr>Безвозмездные поступления Кирилловского муниципального района на 2022-2025гг., тыс. руб.</vt:lpstr>
      <vt:lpstr>Основные показатели социально-экономического развития Кирилловского муниципального района на 2023-2025 годы  (ОДОБРЕНО ПОСТАНОВЛЕНИЕМ АДМИНИСТРАЦИИ РАЙОНА ОТ 10.11.2022 № 821)</vt:lpstr>
      <vt:lpstr>Расходы районного бюджета по разделам, под-разделам бюджетной классификации, тыс. руб.</vt:lpstr>
      <vt:lpstr>Структура расходов районного бюджета  по муниципальным программам</vt:lpstr>
      <vt:lpstr>Расходы районного бюджета по муниципальным программам  2023-2025 годы, тыс. руб.</vt:lpstr>
      <vt:lpstr>Расходы районного бюджета по непрограммным направлениям на 2022-2025годы, тыс. руб.</vt:lpstr>
      <vt:lpstr>«Бюджет развития» на 2023 год 963,0 млн. руб.</vt:lpstr>
      <vt:lpstr>«Бюджет развития» на 2023-2025 годы Значимые социальные и инфраструктурные объекты</vt:lpstr>
      <vt:lpstr>Реализация национальных проектов  в 2023-2025 г.г.</vt:lpstr>
      <vt:lpstr>Расходы по отрасли «Образование»  на 2023-2025 годы</vt:lpstr>
      <vt:lpstr>Расходы по отрасли «Образование»  на 2023-2025 годы</vt:lpstr>
      <vt:lpstr>Уровень заработной платы педагогическим работникам образования  в соответствии с Указами Президента РФ в 2016-2023 гг., руб. </vt:lpstr>
      <vt:lpstr>Развитие общего, дошкольного и дополнительного образования детей</vt:lpstr>
      <vt:lpstr>Меры социальной поддержки студентам  и детям, находящимся в трудной жизненной ситуации</vt:lpstr>
      <vt:lpstr>Отрасль  «Культура и кинематография»</vt:lpstr>
      <vt:lpstr>Расходы по отрасли  «Культура и кинематография»  в 2023-2025 гг., тыс. руб.</vt:lpstr>
      <vt:lpstr>Уровень средней заработной платы работников учреждений культуры, в соответствии с Указом Президента РФ  в 2016-2023 годы, тыс. руб.</vt:lpstr>
      <vt:lpstr>Расходы районного бюджета  по отрасли «Здравоохранение»  2022- 2025 годы, тыс.руб.</vt:lpstr>
      <vt:lpstr>Расходы на поддержку отраслей национальной экономики 2022-2025 гг., тыс. руб.</vt:lpstr>
      <vt:lpstr>Дорожный фонд Кирилловского муниципального района 2022-2025 гг., тыс.руб.</vt:lpstr>
      <vt:lpstr>Жилищно-коммунальное хозяйство, тыс. руб.</vt:lpstr>
      <vt:lpstr>Расходы по отрасли «Социальная политика» на 2022-2025 гг., тыс. руб.</vt:lpstr>
      <vt:lpstr>Меры социальной поддержки граждан, тыс. руб.</vt:lpstr>
      <vt:lpstr>Физическая культура и спорт 2023-2025 гг.</vt:lpstr>
      <vt:lpstr>ОХРАНА ОКРУЖАЮЩЕЙ СРЕДЫ (тыс. руб.)</vt:lpstr>
      <vt:lpstr>Общегосударственные вопросы, средства массовой информации, национальная безопасность и правоохранительная деятельность, 2023-2025 гг.</vt:lpstr>
      <vt:lpstr>МЕЖБЮДЖЕТНЫЕ ОТНОШЕНИЯ С МУНИЦИПАЛЬНЫМИ ОБРАЗОВАНИЯМИ В 2023 ГОДУ, млн. руб.</vt:lpstr>
      <vt:lpstr>Сведения об основных социально-экономических решениях, предусмотренных проектом решения о бюджете, отличающем его от бюджета 2022 года.</vt:lpstr>
      <vt:lpstr>Презентация PowerPoint</vt:lpstr>
      <vt:lpstr>Презентация PowerPoint</vt:lpstr>
      <vt:lpstr>Презентация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UF_SBIS</dc:creator>
  <cp:lastModifiedBy>buh2</cp:lastModifiedBy>
  <cp:revision>1052</cp:revision>
  <dcterms:modified xsi:type="dcterms:W3CDTF">2023-02-14T13:09:12Z</dcterms:modified>
</cp:coreProperties>
</file>