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screen4x3"/>
  <p:notesSz cx="6797675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33FFD8"/>
    <a:srgbClr val="37FBDA"/>
    <a:srgbClr val="000000"/>
    <a:srgbClr val="1BE5CD"/>
    <a:srgbClr val="00FFFF"/>
    <a:srgbClr val="C8F5FE"/>
    <a:srgbClr val="13ADA9"/>
    <a:srgbClr val="CC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2232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058" cy="496326"/>
          </a:xfrm>
          <a:prstGeom prst="rect">
            <a:avLst/>
          </a:prstGeom>
        </p:spPr>
        <p:txBody>
          <a:bodyPr vert="horz" lIns="62979" tIns="31489" rIns="62979" bIns="31489" rtlCol="0"/>
          <a:lstStyle>
            <a:lvl1pPr algn="l">
              <a:defRPr sz="8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530" y="1"/>
            <a:ext cx="2946058" cy="496326"/>
          </a:xfrm>
          <a:prstGeom prst="rect">
            <a:avLst/>
          </a:prstGeom>
        </p:spPr>
        <p:txBody>
          <a:bodyPr vert="horz" lIns="62979" tIns="31489" rIns="62979" bIns="31489" rtlCol="0"/>
          <a:lstStyle>
            <a:lvl1pPr algn="r">
              <a:defRPr sz="800"/>
            </a:lvl1pPr>
          </a:lstStyle>
          <a:p>
            <a:fld id="{0B799ACB-C0A8-4F9C-B49C-2B9C87327059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1291"/>
            <a:ext cx="2946058" cy="496326"/>
          </a:xfrm>
          <a:prstGeom prst="rect">
            <a:avLst/>
          </a:prstGeom>
        </p:spPr>
        <p:txBody>
          <a:bodyPr vert="horz" lIns="62979" tIns="31489" rIns="62979" bIns="31489" rtlCol="0" anchor="b"/>
          <a:lstStyle>
            <a:lvl1pPr algn="l">
              <a:defRPr sz="8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530" y="9431291"/>
            <a:ext cx="2946058" cy="496326"/>
          </a:xfrm>
          <a:prstGeom prst="rect">
            <a:avLst/>
          </a:prstGeom>
        </p:spPr>
        <p:txBody>
          <a:bodyPr vert="horz" lIns="62979" tIns="31489" rIns="62979" bIns="31489" rtlCol="0" anchor="b"/>
          <a:lstStyle>
            <a:lvl1pPr algn="r">
              <a:defRPr sz="800"/>
            </a:lvl1pPr>
          </a:lstStyle>
          <a:p>
            <a:fld id="{DA1EE807-71C8-458B-AA1F-84B68795287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491"/>
          </a:xfrm>
          <a:prstGeom prst="rect">
            <a:avLst/>
          </a:prstGeom>
        </p:spPr>
        <p:txBody>
          <a:bodyPr vert="horz" lIns="95565" tIns="47782" rIns="95565" bIns="4778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6491"/>
          </a:xfrm>
          <a:prstGeom prst="rect">
            <a:avLst/>
          </a:prstGeom>
        </p:spPr>
        <p:txBody>
          <a:bodyPr vert="horz" lIns="95565" tIns="47782" rIns="95565" bIns="47782" rtlCol="0"/>
          <a:lstStyle>
            <a:lvl1pPr algn="r">
              <a:defRPr sz="1200"/>
            </a:lvl1pPr>
          </a:lstStyle>
          <a:p>
            <a:fld id="{526B49F8-F019-4C6C-9233-FFE302BE6BA9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5" tIns="47782" rIns="95565" bIns="4778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6664"/>
            <a:ext cx="5438140" cy="4468416"/>
          </a:xfrm>
          <a:prstGeom prst="rect">
            <a:avLst/>
          </a:prstGeom>
        </p:spPr>
        <p:txBody>
          <a:bodyPr vert="horz" lIns="95565" tIns="47782" rIns="95565" bIns="47782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31599"/>
            <a:ext cx="2945659" cy="496491"/>
          </a:xfrm>
          <a:prstGeom prst="rect">
            <a:avLst/>
          </a:prstGeom>
        </p:spPr>
        <p:txBody>
          <a:bodyPr vert="horz" lIns="95565" tIns="47782" rIns="95565" bIns="4778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31599"/>
            <a:ext cx="2945659" cy="496491"/>
          </a:xfrm>
          <a:prstGeom prst="rect">
            <a:avLst/>
          </a:prstGeom>
        </p:spPr>
        <p:txBody>
          <a:bodyPr vert="horz" lIns="95565" tIns="47782" rIns="95565" bIns="47782" rtlCol="0" anchor="b"/>
          <a:lstStyle>
            <a:lvl1pPr algn="r">
              <a:defRPr sz="1200"/>
            </a:lvl1pPr>
          </a:lstStyle>
          <a:p>
            <a:fld id="{1439FAC3-F018-460A-B103-7D54EC465CD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003425" y="744538"/>
            <a:ext cx="2790825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9FAC3-F018-460A-B103-7D54EC465CD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385762" y="713320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285750" y="6471216"/>
            <a:ext cx="6343650" cy="1629833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85750" y="5181600"/>
            <a:ext cx="6343650" cy="12192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6172200" y="8631936"/>
            <a:ext cx="569214" cy="32918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143500" y="732369"/>
            <a:ext cx="1371600" cy="780203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732369"/>
            <a:ext cx="4686300" cy="780203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2686050" y="101601"/>
            <a:ext cx="2171700" cy="385233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6172200" y="8631936"/>
            <a:ext cx="569214" cy="32918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385762" y="459320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285750" y="2235200"/>
            <a:ext cx="6343650" cy="16256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35356" y="3929447"/>
            <a:ext cx="6515100" cy="1579767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226314" y="609600"/>
            <a:ext cx="6515100" cy="1121664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228600" y="2133600"/>
            <a:ext cx="3143250" cy="629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3486150" y="2133600"/>
            <a:ext cx="3257550" cy="629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228600" y="7213600"/>
            <a:ext cx="6457950" cy="1176867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11083" y="889000"/>
            <a:ext cx="3217917" cy="853016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3483769" y="889000"/>
            <a:ext cx="3219181" cy="853016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11083" y="1754717"/>
            <a:ext cx="3217917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3486548" y="1754717"/>
            <a:ext cx="3216402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172200" y="8636000"/>
            <a:ext cx="571500" cy="32918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385762" y="8026401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226314" y="609600"/>
            <a:ext cx="6515100" cy="1121664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385762" y="779882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342900" y="7315200"/>
            <a:ext cx="6343650" cy="694267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342900" y="812800"/>
            <a:ext cx="2256235" cy="64008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2681287" y="812800"/>
            <a:ext cx="4005263" cy="6400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2628900" y="822179"/>
            <a:ext cx="3771900" cy="48768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285750" y="6658347"/>
            <a:ext cx="4400550" cy="696384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285750" y="7377624"/>
            <a:ext cx="4400550" cy="1024467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385762" y="1401198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228600" y="2072217"/>
            <a:ext cx="6515100" cy="603461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4857750" y="101601"/>
            <a:ext cx="1885950" cy="38523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2343150" y="101601"/>
            <a:ext cx="2514600" cy="385233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6172200" y="8636001"/>
            <a:ext cx="571500" cy="325967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228600" y="609600"/>
            <a:ext cx="6515100" cy="1117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385762" y="1401198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385762" y="1410649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1447" y="190469"/>
            <a:ext cx="6229350" cy="1428760"/>
          </a:xfrm>
        </p:spPr>
        <p:txBody>
          <a:bodyPr>
            <a:normAutofit/>
          </a:bodyPr>
          <a:lstStyle/>
          <a:p>
            <a:pPr algn="ctr"/>
            <a: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Рейтинг</a:t>
            </a:r>
            <a:b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оценки качества финансового менеджмента 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2024 год</a:t>
            </a:r>
            <a:endParaRPr lang="ru-RU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50" y="2190733"/>
            <a:ext cx="6343650" cy="6286544"/>
          </a:xfrm>
        </p:spPr>
        <p:txBody>
          <a:bodyPr/>
          <a:lstStyle/>
          <a:p>
            <a:endParaRPr lang="en-US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024229"/>
              </p:ext>
            </p:extLst>
          </p:nvPr>
        </p:nvGraphicFramePr>
        <p:xfrm>
          <a:off x="321447" y="1360536"/>
          <a:ext cx="6429420" cy="750555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860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73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3277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ГРБС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Оценка</a:t>
                      </a:r>
                      <a:r>
                        <a:rPr lang="ru-RU" sz="1800" baseline="0" dirty="0" smtClean="0"/>
                        <a:t> (балл)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В % от наивысшей оценки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Место</a:t>
                      </a:r>
                      <a:r>
                        <a:rPr lang="ru-RU" sz="1800" baseline="0" dirty="0" smtClean="0"/>
                        <a:t> в рейтинге</a:t>
                      </a:r>
                      <a:endParaRPr lang="ru-RU" sz="1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1516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+mn-lt"/>
                        </a:rPr>
                        <a:t>Управление </a:t>
                      </a:r>
                      <a:r>
                        <a:rPr lang="ru-RU" sz="1800" dirty="0" smtClean="0">
                          <a:latin typeface="+mn-lt"/>
                        </a:rPr>
                        <a:t>финансов</a:t>
                      </a:r>
                    </a:p>
                    <a:p>
                      <a:r>
                        <a:rPr lang="ru-RU" sz="1800" b="0" dirty="0" smtClean="0">
                          <a:latin typeface="+mn-lt"/>
                          <a:cs typeface="Times New Roman" pitchFamily="18" charset="0"/>
                        </a:rPr>
                        <a:t>администрации округа</a:t>
                      </a:r>
                      <a:endParaRPr lang="ru-RU" sz="1800" b="0" dirty="0"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33,0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84,6</a:t>
                      </a:r>
                      <a:endParaRPr lang="ru-RU" sz="1800" b="1" dirty="0"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n-lt"/>
                        </a:rPr>
                        <a:t>I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60960" marB="609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8045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+mn-lt"/>
                        </a:rPr>
                        <a:t>Комитет по управлению имуществом администрации </a:t>
                      </a:r>
                      <a:r>
                        <a:rPr lang="ru-RU" sz="1800" dirty="0" smtClean="0">
                          <a:latin typeface="+mn-lt"/>
                        </a:rPr>
                        <a:t>округа</a:t>
                      </a:r>
                      <a:endParaRPr lang="ru-RU" sz="1800" b="1" dirty="0"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25,75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66,0</a:t>
                      </a:r>
                      <a:endParaRPr lang="ru-RU" sz="1800" b="1" dirty="0"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n-lt"/>
                        </a:rPr>
                        <a:t>II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60960" marB="6096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46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+mn-lt"/>
                        </a:rPr>
                        <a:t>Отдел культуры</a:t>
                      </a: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23,10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+mn-lt"/>
                          <a:cs typeface="Times New Roman" pitchFamily="18" charset="0"/>
                        </a:rPr>
                        <a:t>59,2</a:t>
                      </a:r>
                      <a:endParaRPr lang="ru-RU" sz="1800" b="0" dirty="0"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+mn-lt"/>
                        </a:rPr>
                        <a:t>III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60960" marB="6096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26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+mn-lt"/>
                        </a:rPr>
                        <a:t>Администрация</a:t>
                      </a:r>
                      <a:endParaRPr lang="ru-RU" sz="1800" b="1" dirty="0"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22,35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+mn-lt"/>
                          <a:cs typeface="Times New Roman" pitchFamily="18" charset="0"/>
                        </a:rPr>
                        <a:t>57,3</a:t>
                      </a:r>
                      <a:endParaRPr lang="ru-RU" sz="1800" b="0" dirty="0"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+mn-lt"/>
                        </a:rPr>
                        <a:t>IV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60960" marB="6096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15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+mn-lt"/>
                          <a:cs typeface="Times New Roman" pitchFamily="18" charset="0"/>
                        </a:rPr>
                        <a:t>Контрольно-счетный</a:t>
                      </a:r>
                      <a:r>
                        <a:rPr lang="ru-RU" sz="1800" baseline="0" dirty="0" smtClean="0">
                          <a:latin typeface="+mn-lt"/>
                          <a:cs typeface="Times New Roman" pitchFamily="18" charset="0"/>
                        </a:rPr>
                        <a:t> комитет</a:t>
                      </a:r>
                      <a:endParaRPr lang="ru-RU" sz="1800" dirty="0"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20,75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+mn-lt"/>
                          <a:cs typeface="Times New Roman" pitchFamily="18" charset="0"/>
                        </a:rPr>
                        <a:t>53,2</a:t>
                      </a:r>
                      <a:endParaRPr lang="ru-RU" sz="1800" b="0" dirty="0"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n-lt"/>
                        </a:rPr>
                        <a:t>V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60960" marB="6096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15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+mn-lt"/>
                        </a:rPr>
                        <a:t>Представительное Собрание округа</a:t>
                      </a:r>
                      <a:endParaRPr lang="ru-RU" sz="1800" dirty="0"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20,25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+mn-lt"/>
                        </a:rPr>
                        <a:t>51,9</a:t>
                      </a:r>
                      <a:endParaRPr lang="ru-RU" sz="1800" b="0" dirty="0"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n-lt"/>
                        </a:rPr>
                        <a:t>VI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60960" marB="6096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15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+mn-lt"/>
                        </a:rPr>
                        <a:t>Управление образования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+mn-lt"/>
                          <a:cs typeface="Times New Roman" pitchFamily="18" charset="0"/>
                        </a:rPr>
                        <a:t>администрации округа</a:t>
                      </a:r>
                      <a:endParaRPr lang="ru-RU" sz="1800" dirty="0"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17,35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+mn-lt"/>
                          <a:cs typeface="Times New Roman" pitchFamily="18" charset="0"/>
                        </a:rPr>
                        <a:t>44,5</a:t>
                      </a:r>
                      <a:endParaRPr lang="ru-RU" sz="1800" b="0" dirty="0"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VII</a:t>
                      </a:r>
                    </a:p>
                  </a:txBody>
                  <a:tcPr marL="68580" marR="68580" marT="60960" marB="60960" anchor="ctr"/>
                </a:tc>
                <a:extLst>
                  <a:ext uri="{0D108BD9-81ED-4DB2-BD59-A6C34878D82A}">
                    <a16:rowId xmlns:a16="http://schemas.microsoft.com/office/drawing/2014/main" val="2784236732"/>
                  </a:ext>
                </a:extLst>
              </a:tr>
              <a:tr h="585712"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latin typeface="+mn-lt"/>
                        </a:rPr>
                        <a:t>Максимальный балл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3</a:t>
                      </a:r>
                      <a:r>
                        <a:rPr lang="en-US" sz="1800" dirty="0" smtClean="0">
                          <a:latin typeface="+mn-lt"/>
                        </a:rPr>
                        <a:t>9</a:t>
                      </a:r>
                      <a:r>
                        <a:rPr lang="ru-RU" sz="1800" dirty="0" smtClean="0">
                          <a:latin typeface="+mn-lt"/>
                        </a:rPr>
                        <a:t>,00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+mn-lt"/>
                        </a:rPr>
                        <a:t>100,0</a:t>
                      </a:r>
                      <a:endParaRPr lang="ru-RU" sz="1800" b="0" i="1" dirty="0">
                        <a:solidFill>
                          <a:schemeClr val="tx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-</a:t>
                      </a:r>
                      <a:endParaRPr lang="en-US" sz="1800" b="0" i="1" dirty="0" smtClean="0">
                        <a:solidFill>
                          <a:schemeClr val="tx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60960" marB="6096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5273"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latin typeface="+mn-lt"/>
                        </a:rPr>
                        <a:t>Средний балл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2</a:t>
                      </a:r>
                      <a:r>
                        <a:rPr lang="en-US" sz="1800" dirty="0" smtClean="0">
                          <a:latin typeface="+mn-lt"/>
                        </a:rPr>
                        <a:t>3</a:t>
                      </a:r>
                      <a:r>
                        <a:rPr lang="ru-RU" sz="1800" dirty="0" smtClean="0">
                          <a:latin typeface="+mn-lt"/>
                        </a:rPr>
                        <a:t>,</a:t>
                      </a:r>
                      <a:r>
                        <a:rPr lang="en-US" sz="1800" dirty="0" smtClean="0">
                          <a:latin typeface="+mn-lt"/>
                        </a:rPr>
                        <a:t>2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+mn-lt"/>
                        </a:rPr>
                        <a:t>59</a:t>
                      </a:r>
                      <a:r>
                        <a:rPr lang="ru-RU" sz="1800" b="0" dirty="0" smtClean="0">
                          <a:latin typeface="+mn-lt"/>
                        </a:rPr>
                        <a:t>,</a:t>
                      </a:r>
                      <a:r>
                        <a:rPr lang="en-US" sz="1800" b="0" dirty="0" smtClean="0">
                          <a:latin typeface="+mn-lt"/>
                        </a:rPr>
                        <a:t>5</a:t>
                      </a:r>
                      <a:endParaRPr lang="ru-RU" sz="1800" b="0" i="1" dirty="0">
                        <a:solidFill>
                          <a:schemeClr val="tx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-</a:t>
                      </a:r>
                      <a:endParaRPr lang="en-US" sz="1800" b="0" i="1" dirty="0" smtClean="0">
                        <a:solidFill>
                          <a:schemeClr val="tx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60960" marB="6096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55273"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latin typeface="+mn-lt"/>
                        </a:rPr>
                        <a:t>Самый низкий балл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1</a:t>
                      </a:r>
                      <a:r>
                        <a:rPr lang="en-US" sz="1800" dirty="0" smtClean="0">
                          <a:latin typeface="+mn-lt"/>
                        </a:rPr>
                        <a:t>7</a:t>
                      </a:r>
                      <a:r>
                        <a:rPr lang="ru-RU" sz="1800" dirty="0" smtClean="0">
                          <a:latin typeface="+mn-lt"/>
                        </a:rPr>
                        <a:t>,</a:t>
                      </a:r>
                      <a:r>
                        <a:rPr lang="en-US" sz="1800" dirty="0" smtClean="0">
                          <a:latin typeface="+mn-lt"/>
                        </a:rPr>
                        <a:t>35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+mn-lt"/>
                        </a:rPr>
                        <a:t>44</a:t>
                      </a:r>
                      <a:r>
                        <a:rPr lang="ru-RU" sz="1800" b="0" dirty="0" smtClean="0">
                          <a:latin typeface="+mn-lt"/>
                        </a:rPr>
                        <a:t>,</a:t>
                      </a:r>
                      <a:r>
                        <a:rPr lang="en-US" sz="1800" b="0" dirty="0" smtClean="0">
                          <a:latin typeface="+mn-lt"/>
                        </a:rPr>
                        <a:t>5</a:t>
                      </a:r>
                      <a:endParaRPr lang="ru-RU" sz="1800" b="0" i="1" dirty="0">
                        <a:solidFill>
                          <a:schemeClr val="tx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-</a:t>
                      </a:r>
                      <a:endParaRPr lang="en-US" sz="1800" b="0" i="1" dirty="0" smtClean="0">
                        <a:solidFill>
                          <a:schemeClr val="tx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60960" marB="6096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322240" y="29527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322</TotalTime>
  <Words>86</Words>
  <Application>Microsoft Office PowerPoint</Application>
  <PresentationFormat>Экран (4:3)</PresentationFormat>
  <Paragraphs>48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Calibri</vt:lpstr>
      <vt:lpstr>Franklin Gothic Book</vt:lpstr>
      <vt:lpstr>Franklin Gothic Medium</vt:lpstr>
      <vt:lpstr>Times New Roman</vt:lpstr>
      <vt:lpstr>Wingdings 2</vt:lpstr>
      <vt:lpstr>Трек</vt:lpstr>
      <vt:lpstr>Рейтинг оценки качества финансового менеджмента за 2024 год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ДФ-11-002</cp:lastModifiedBy>
  <cp:revision>53</cp:revision>
  <cp:lastPrinted>2025-04-23T07:35:55Z</cp:lastPrinted>
  <dcterms:modified xsi:type="dcterms:W3CDTF">2025-04-23T07:35:57Z</dcterms:modified>
</cp:coreProperties>
</file>